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79" r:id="rId4"/>
    <p:sldId id="263" r:id="rId5"/>
    <p:sldId id="265" r:id="rId6"/>
    <p:sldId id="270" r:id="rId7"/>
    <p:sldId id="267" r:id="rId8"/>
    <p:sldId id="268" r:id="rId9"/>
    <p:sldId id="271" r:id="rId10"/>
    <p:sldId id="264" r:id="rId11"/>
    <p:sldId id="266" r:id="rId12"/>
    <p:sldId id="27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686" autoAdjust="0"/>
    <p:restoredTop sz="94660"/>
  </p:normalViewPr>
  <p:slideViewPr>
    <p:cSldViewPr snapToGrid="0">
      <p:cViewPr varScale="1">
        <p:scale>
          <a:sx n="95" d="100"/>
          <a:sy n="95" d="100"/>
        </p:scale>
        <p:origin x="47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sv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 Id="rId1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B6E752-D206-432D-936A-B8184AC5C97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6EA7840-F2CC-486F-ACC6-5271419DE073}">
      <dgm:prSet/>
      <dgm:spPr/>
      <dgm:t>
        <a:bodyPr/>
        <a:lstStyle/>
        <a:p>
          <a:r>
            <a:rPr lang="en-GB" b="1"/>
            <a:t>The PE department have put together a Virtual Sports Day for teachers and students to take part in at home!</a:t>
          </a:r>
          <a:endParaRPr lang="en-US"/>
        </a:p>
      </dgm:t>
    </dgm:pt>
    <dgm:pt modelId="{F4C257D9-E6B5-4861-9B9A-BF084B46F98E}" type="parTrans" cxnId="{04F3EB89-B376-415E-B875-B7C4ED2154BC}">
      <dgm:prSet/>
      <dgm:spPr/>
      <dgm:t>
        <a:bodyPr/>
        <a:lstStyle/>
        <a:p>
          <a:endParaRPr lang="en-US"/>
        </a:p>
      </dgm:t>
    </dgm:pt>
    <dgm:pt modelId="{5882251D-08EA-4ECB-9176-35024AFF00FF}" type="sibTrans" cxnId="{04F3EB89-B376-415E-B875-B7C4ED2154BC}">
      <dgm:prSet/>
      <dgm:spPr/>
      <dgm:t>
        <a:bodyPr/>
        <a:lstStyle/>
        <a:p>
          <a:endParaRPr lang="en-US"/>
        </a:p>
      </dgm:t>
    </dgm:pt>
    <dgm:pt modelId="{1627E5C7-A9C7-4425-BED6-94F52B2BFF4C}">
      <dgm:prSet/>
      <dgm:spPr/>
      <dgm:t>
        <a:bodyPr/>
        <a:lstStyle/>
        <a:p>
          <a:r>
            <a:rPr lang="en-GB" b="1" dirty="0"/>
            <a:t>Like any other sports day,  you will be competing against all the other Tutor groups in your Year. We will award prizes for the best tutor group and we will also award individual prizes.</a:t>
          </a:r>
          <a:endParaRPr lang="en-US" dirty="0"/>
        </a:p>
      </dgm:t>
    </dgm:pt>
    <dgm:pt modelId="{24CF342F-5166-4409-886B-9A8EB4A0A55B}" type="parTrans" cxnId="{8787197A-B1D3-49D5-8654-BAA234A5CF09}">
      <dgm:prSet/>
      <dgm:spPr/>
      <dgm:t>
        <a:bodyPr/>
        <a:lstStyle/>
        <a:p>
          <a:endParaRPr lang="en-US"/>
        </a:p>
      </dgm:t>
    </dgm:pt>
    <dgm:pt modelId="{8C850527-6ACE-42A6-93B4-C622FA4D518A}" type="sibTrans" cxnId="{8787197A-B1D3-49D5-8654-BAA234A5CF09}">
      <dgm:prSet/>
      <dgm:spPr/>
      <dgm:t>
        <a:bodyPr/>
        <a:lstStyle/>
        <a:p>
          <a:endParaRPr lang="en-US"/>
        </a:p>
      </dgm:t>
    </dgm:pt>
    <dgm:pt modelId="{1887B874-2AC1-4D47-9910-DD35473F875C}">
      <dgm:prSet/>
      <dgm:spPr/>
      <dgm:t>
        <a:bodyPr/>
        <a:lstStyle/>
        <a:p>
          <a:r>
            <a:rPr lang="en-GB" b="1" dirty="0"/>
            <a:t>There are 7 challenges for you to take part in. Each slide will show a different challenge that will require little or no equipment. All are really easy so everyone can take part!</a:t>
          </a:r>
          <a:endParaRPr lang="en-US" dirty="0"/>
        </a:p>
      </dgm:t>
    </dgm:pt>
    <dgm:pt modelId="{AF2FBDF5-D5DB-4606-BA8F-F77BCFC11084}" type="parTrans" cxnId="{A687A7B7-2C82-49CF-96C9-3DD3B2360113}">
      <dgm:prSet/>
      <dgm:spPr/>
      <dgm:t>
        <a:bodyPr/>
        <a:lstStyle/>
        <a:p>
          <a:endParaRPr lang="en-US"/>
        </a:p>
      </dgm:t>
    </dgm:pt>
    <dgm:pt modelId="{1B7908EF-80B3-4ADB-BF02-4B306B686847}" type="sibTrans" cxnId="{A687A7B7-2C82-49CF-96C9-3DD3B2360113}">
      <dgm:prSet/>
      <dgm:spPr/>
      <dgm:t>
        <a:bodyPr/>
        <a:lstStyle/>
        <a:p>
          <a:endParaRPr lang="en-US"/>
        </a:p>
      </dgm:t>
    </dgm:pt>
    <dgm:pt modelId="{A8657A00-3556-4EB7-B334-1E09E5329051}">
      <dgm:prSet/>
      <dgm:spPr/>
      <dgm:t>
        <a:bodyPr/>
        <a:lstStyle/>
        <a:p>
          <a:r>
            <a:rPr lang="en-GB" b="1" dirty="0"/>
            <a:t>If you only want to take part in some challenges and not all then that is fine but just remember the more challenges you complete, the more points you will receive for your team!</a:t>
          </a:r>
          <a:endParaRPr lang="en-US" dirty="0"/>
        </a:p>
      </dgm:t>
    </dgm:pt>
    <dgm:pt modelId="{84FFCECE-5A7D-4A3B-9403-D41757AB10F1}" type="parTrans" cxnId="{4268FAD9-DB62-4825-AF63-980B8D0EC1F9}">
      <dgm:prSet/>
      <dgm:spPr/>
      <dgm:t>
        <a:bodyPr/>
        <a:lstStyle/>
        <a:p>
          <a:endParaRPr lang="en-US"/>
        </a:p>
      </dgm:t>
    </dgm:pt>
    <dgm:pt modelId="{012808E6-2D61-4651-B312-6FFFD76DDD8C}" type="sibTrans" cxnId="{4268FAD9-DB62-4825-AF63-980B8D0EC1F9}">
      <dgm:prSet/>
      <dgm:spPr/>
      <dgm:t>
        <a:bodyPr/>
        <a:lstStyle/>
        <a:p>
          <a:endParaRPr lang="en-US"/>
        </a:p>
      </dgm:t>
    </dgm:pt>
    <dgm:pt modelId="{367FA4AB-4EE9-404A-9484-09E11F1C6256}">
      <dgm:prSet/>
      <dgm:spPr/>
      <dgm:t>
        <a:bodyPr/>
        <a:lstStyle/>
        <a:p>
          <a:r>
            <a:rPr lang="en-GB" b="1" dirty="0"/>
            <a:t>Once you have completed the challenge, click on the link and this will take you to a Google Form. Simply log in, fill out the information, enter your score and submit the form. If for any reason this does not work, please email your PE teacher with your: Name, Year Group, Tutor Group and Score.</a:t>
          </a:r>
          <a:endParaRPr lang="en-US" dirty="0"/>
        </a:p>
      </dgm:t>
    </dgm:pt>
    <dgm:pt modelId="{0073C7CA-A4BC-45CA-AAA8-11F6EE490094}" type="parTrans" cxnId="{44ECD096-C850-4ED4-B15F-50B33D6723A6}">
      <dgm:prSet/>
      <dgm:spPr/>
      <dgm:t>
        <a:bodyPr/>
        <a:lstStyle/>
        <a:p>
          <a:endParaRPr lang="en-US"/>
        </a:p>
      </dgm:t>
    </dgm:pt>
    <dgm:pt modelId="{6D5B0D2F-1409-48A5-885B-44C0D1C16770}" type="sibTrans" cxnId="{44ECD096-C850-4ED4-B15F-50B33D6723A6}">
      <dgm:prSet/>
      <dgm:spPr/>
      <dgm:t>
        <a:bodyPr/>
        <a:lstStyle/>
        <a:p>
          <a:endParaRPr lang="en-US"/>
        </a:p>
      </dgm:t>
    </dgm:pt>
    <dgm:pt modelId="{00038387-E390-434D-8912-6BBA2A0751FF}">
      <dgm:prSet/>
      <dgm:spPr/>
      <dgm:t>
        <a:bodyPr/>
        <a:lstStyle/>
        <a:p>
          <a:r>
            <a:rPr lang="en-GB" b="1" dirty="0"/>
            <a:t>The PE department will be keeping track of scores and adding up points.</a:t>
          </a:r>
          <a:endParaRPr lang="en-US" dirty="0"/>
        </a:p>
      </dgm:t>
    </dgm:pt>
    <dgm:pt modelId="{CBDBFF04-734F-4DA3-9659-ABE70B4FDD4B}" type="parTrans" cxnId="{0075D66E-C13C-492B-B9A7-28C6F771D272}">
      <dgm:prSet/>
      <dgm:spPr/>
      <dgm:t>
        <a:bodyPr/>
        <a:lstStyle/>
        <a:p>
          <a:endParaRPr lang="en-US"/>
        </a:p>
      </dgm:t>
    </dgm:pt>
    <dgm:pt modelId="{5487BD1D-A9AF-434D-BB95-B89C10876A52}" type="sibTrans" cxnId="{0075D66E-C13C-492B-B9A7-28C6F771D272}">
      <dgm:prSet/>
      <dgm:spPr/>
      <dgm:t>
        <a:bodyPr/>
        <a:lstStyle/>
        <a:p>
          <a:endParaRPr lang="en-US"/>
        </a:p>
      </dgm:t>
    </dgm:pt>
    <dgm:pt modelId="{55279A26-7B2E-4A5C-A775-DB0E0BE05559}">
      <dgm:prSet/>
      <dgm:spPr/>
      <dgm:t>
        <a:bodyPr/>
        <a:lstStyle/>
        <a:p>
          <a:r>
            <a:rPr lang="en-GB" b="1" dirty="0"/>
            <a:t>Staff entries are worth double points!		 </a:t>
          </a:r>
          <a:endParaRPr lang="en-US" dirty="0"/>
        </a:p>
      </dgm:t>
    </dgm:pt>
    <dgm:pt modelId="{A74B3148-C28A-498B-9AE4-DA59F0B60369}" type="parTrans" cxnId="{83A443F1-A1A7-4648-B14B-A6FC04A543ED}">
      <dgm:prSet/>
      <dgm:spPr/>
      <dgm:t>
        <a:bodyPr/>
        <a:lstStyle/>
        <a:p>
          <a:endParaRPr lang="en-US"/>
        </a:p>
      </dgm:t>
    </dgm:pt>
    <dgm:pt modelId="{2E498196-8E26-4880-942B-D3AA906ED225}" type="sibTrans" cxnId="{83A443F1-A1A7-4648-B14B-A6FC04A543ED}">
      <dgm:prSet/>
      <dgm:spPr/>
      <dgm:t>
        <a:bodyPr/>
        <a:lstStyle/>
        <a:p>
          <a:endParaRPr lang="en-US"/>
        </a:p>
      </dgm:t>
    </dgm:pt>
    <dgm:pt modelId="{0DCB276F-91E0-4F2B-9A02-3F6ED120FED0}" type="pres">
      <dgm:prSet presAssocID="{15B6E752-D206-432D-936A-B8184AC5C976}" presName="root" presStyleCnt="0">
        <dgm:presLayoutVars>
          <dgm:dir/>
          <dgm:resizeHandles val="exact"/>
        </dgm:presLayoutVars>
      </dgm:prSet>
      <dgm:spPr/>
    </dgm:pt>
    <dgm:pt modelId="{1860C8B0-6DF7-41D4-9C98-5B85EF5EB071}" type="pres">
      <dgm:prSet presAssocID="{E6EA7840-F2CC-486F-ACC6-5271419DE073}" presName="compNode" presStyleCnt="0"/>
      <dgm:spPr/>
    </dgm:pt>
    <dgm:pt modelId="{ACEBBC0F-7833-4106-8BFA-14B6D7701112}" type="pres">
      <dgm:prSet presAssocID="{E6EA7840-F2CC-486F-ACC6-5271419DE073}" presName="bgRect" presStyleLbl="bgShp" presStyleIdx="0" presStyleCnt="7"/>
      <dgm:spPr/>
    </dgm:pt>
    <dgm:pt modelId="{C2919B2D-A553-4D7F-B093-F35E0AEF0A45}" type="pres">
      <dgm:prSet presAssocID="{E6EA7840-F2CC-486F-ACC6-5271419DE073}"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port Balls"/>
        </a:ext>
      </dgm:extLst>
    </dgm:pt>
    <dgm:pt modelId="{F917D21E-19B2-4515-BF5A-269054128B7B}" type="pres">
      <dgm:prSet presAssocID="{E6EA7840-F2CC-486F-ACC6-5271419DE073}" presName="spaceRect" presStyleCnt="0"/>
      <dgm:spPr/>
    </dgm:pt>
    <dgm:pt modelId="{2D2AD727-DBB4-48C8-BCF1-C2FB5A3CA249}" type="pres">
      <dgm:prSet presAssocID="{E6EA7840-F2CC-486F-ACC6-5271419DE073}" presName="parTx" presStyleLbl="revTx" presStyleIdx="0" presStyleCnt="7">
        <dgm:presLayoutVars>
          <dgm:chMax val="0"/>
          <dgm:chPref val="0"/>
        </dgm:presLayoutVars>
      </dgm:prSet>
      <dgm:spPr/>
    </dgm:pt>
    <dgm:pt modelId="{86712808-1D4F-4088-A61F-E4BFDBEF2DE8}" type="pres">
      <dgm:prSet presAssocID="{5882251D-08EA-4ECB-9176-35024AFF00FF}" presName="sibTrans" presStyleCnt="0"/>
      <dgm:spPr/>
    </dgm:pt>
    <dgm:pt modelId="{4021C013-FAED-4E67-8C0E-6C0A4DE371F3}" type="pres">
      <dgm:prSet presAssocID="{1627E5C7-A9C7-4425-BED6-94F52B2BFF4C}" presName="compNode" presStyleCnt="0"/>
      <dgm:spPr/>
    </dgm:pt>
    <dgm:pt modelId="{7A67CD33-53A7-4217-84FE-16D59BE90BAA}" type="pres">
      <dgm:prSet presAssocID="{1627E5C7-A9C7-4425-BED6-94F52B2BFF4C}" presName="bgRect" presStyleLbl="bgShp" presStyleIdx="1" presStyleCnt="7"/>
      <dgm:spPr/>
    </dgm:pt>
    <dgm:pt modelId="{3E205410-3BEF-4FEA-BF17-B91AEC4172CC}" type="pres">
      <dgm:prSet presAssocID="{1627E5C7-A9C7-4425-BED6-94F52B2BFF4C}"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occer"/>
        </a:ext>
      </dgm:extLst>
    </dgm:pt>
    <dgm:pt modelId="{BC526E90-516E-49A2-AD5E-C844653788BC}" type="pres">
      <dgm:prSet presAssocID="{1627E5C7-A9C7-4425-BED6-94F52B2BFF4C}" presName="spaceRect" presStyleCnt="0"/>
      <dgm:spPr/>
    </dgm:pt>
    <dgm:pt modelId="{26D8286B-5C9F-43D0-99A1-B124F4756706}" type="pres">
      <dgm:prSet presAssocID="{1627E5C7-A9C7-4425-BED6-94F52B2BFF4C}" presName="parTx" presStyleLbl="revTx" presStyleIdx="1" presStyleCnt="7">
        <dgm:presLayoutVars>
          <dgm:chMax val="0"/>
          <dgm:chPref val="0"/>
        </dgm:presLayoutVars>
      </dgm:prSet>
      <dgm:spPr/>
    </dgm:pt>
    <dgm:pt modelId="{8926D821-333A-4454-81CF-3C4C62DDBA72}" type="pres">
      <dgm:prSet presAssocID="{8C850527-6ACE-42A6-93B4-C622FA4D518A}" presName="sibTrans" presStyleCnt="0"/>
      <dgm:spPr/>
    </dgm:pt>
    <dgm:pt modelId="{C3483694-39C5-4939-8027-BC955070E0A7}" type="pres">
      <dgm:prSet presAssocID="{1887B874-2AC1-4D47-9910-DD35473F875C}" presName="compNode" presStyleCnt="0"/>
      <dgm:spPr/>
    </dgm:pt>
    <dgm:pt modelId="{B548121E-566F-4FF2-8F50-5DBE3325090F}" type="pres">
      <dgm:prSet presAssocID="{1887B874-2AC1-4D47-9910-DD35473F875C}" presName="bgRect" presStyleLbl="bgShp" presStyleIdx="2" presStyleCnt="7"/>
      <dgm:spPr/>
    </dgm:pt>
    <dgm:pt modelId="{EEA854B8-82ED-4319-9479-F7448AB44078}" type="pres">
      <dgm:prSet presAssocID="{1887B874-2AC1-4D47-9910-DD35473F875C}"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 Bulb and Gear"/>
        </a:ext>
      </dgm:extLst>
    </dgm:pt>
    <dgm:pt modelId="{3D208317-901D-40E3-AD00-74747C852338}" type="pres">
      <dgm:prSet presAssocID="{1887B874-2AC1-4D47-9910-DD35473F875C}" presName="spaceRect" presStyleCnt="0"/>
      <dgm:spPr/>
    </dgm:pt>
    <dgm:pt modelId="{91EFC369-1C07-4126-AB78-69FBE4B5FEE9}" type="pres">
      <dgm:prSet presAssocID="{1887B874-2AC1-4D47-9910-DD35473F875C}" presName="parTx" presStyleLbl="revTx" presStyleIdx="2" presStyleCnt="7">
        <dgm:presLayoutVars>
          <dgm:chMax val="0"/>
          <dgm:chPref val="0"/>
        </dgm:presLayoutVars>
      </dgm:prSet>
      <dgm:spPr/>
    </dgm:pt>
    <dgm:pt modelId="{5F4FF4F1-8A30-46EC-8C86-B5B3D3D3D9A4}" type="pres">
      <dgm:prSet presAssocID="{1B7908EF-80B3-4ADB-BF02-4B306B686847}" presName="sibTrans" presStyleCnt="0"/>
      <dgm:spPr/>
    </dgm:pt>
    <dgm:pt modelId="{3F1404C6-8952-4627-8FDD-FAB69D068CC3}" type="pres">
      <dgm:prSet presAssocID="{A8657A00-3556-4EB7-B334-1E09E5329051}" presName="compNode" presStyleCnt="0"/>
      <dgm:spPr/>
    </dgm:pt>
    <dgm:pt modelId="{24303FCE-9EAF-4FB5-A47E-56915B54D9D1}" type="pres">
      <dgm:prSet presAssocID="{A8657A00-3556-4EB7-B334-1E09E5329051}" presName="bgRect" presStyleLbl="bgShp" presStyleIdx="3" presStyleCnt="7"/>
      <dgm:spPr/>
    </dgm:pt>
    <dgm:pt modelId="{3952AD03-0C68-4D22-97AC-DA008D9355A3}" type="pres">
      <dgm:prSet presAssocID="{A8657A00-3556-4EB7-B334-1E09E5329051}"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Irritant"/>
        </a:ext>
      </dgm:extLst>
    </dgm:pt>
    <dgm:pt modelId="{9A73DF70-BC56-4DA1-89A2-CC2BF5E8CE44}" type="pres">
      <dgm:prSet presAssocID="{A8657A00-3556-4EB7-B334-1E09E5329051}" presName="spaceRect" presStyleCnt="0"/>
      <dgm:spPr/>
    </dgm:pt>
    <dgm:pt modelId="{407B2711-02E9-4770-AF07-6923F8ACEC87}" type="pres">
      <dgm:prSet presAssocID="{A8657A00-3556-4EB7-B334-1E09E5329051}" presName="parTx" presStyleLbl="revTx" presStyleIdx="3" presStyleCnt="7">
        <dgm:presLayoutVars>
          <dgm:chMax val="0"/>
          <dgm:chPref val="0"/>
        </dgm:presLayoutVars>
      </dgm:prSet>
      <dgm:spPr/>
    </dgm:pt>
    <dgm:pt modelId="{1BEA908E-7361-436F-9BCE-24DE0C2D8E0B}" type="pres">
      <dgm:prSet presAssocID="{012808E6-2D61-4651-B312-6FFFD76DDD8C}" presName="sibTrans" presStyleCnt="0"/>
      <dgm:spPr/>
    </dgm:pt>
    <dgm:pt modelId="{93790724-8245-4B03-925E-7CADC7791163}" type="pres">
      <dgm:prSet presAssocID="{367FA4AB-4EE9-404A-9484-09E11F1C6256}" presName="compNode" presStyleCnt="0"/>
      <dgm:spPr/>
    </dgm:pt>
    <dgm:pt modelId="{667AA2DA-2FE5-4F76-866B-CFB7EDE41FBE}" type="pres">
      <dgm:prSet presAssocID="{367FA4AB-4EE9-404A-9484-09E11F1C6256}" presName="bgRect" presStyleLbl="bgShp" presStyleIdx="4" presStyleCnt="7"/>
      <dgm:spPr/>
    </dgm:pt>
    <dgm:pt modelId="{3B684B59-3C72-4EEB-BE50-BFB670F62194}" type="pres">
      <dgm:prSet presAssocID="{367FA4AB-4EE9-404A-9484-09E11F1C6256}"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Right Pointing Backhand Index"/>
        </a:ext>
      </dgm:extLst>
    </dgm:pt>
    <dgm:pt modelId="{D50F82A1-A10B-49AA-929E-DB5DBA113541}" type="pres">
      <dgm:prSet presAssocID="{367FA4AB-4EE9-404A-9484-09E11F1C6256}" presName="spaceRect" presStyleCnt="0"/>
      <dgm:spPr/>
    </dgm:pt>
    <dgm:pt modelId="{78AC2247-9C88-42EF-A8B4-4FC69A7ECFFE}" type="pres">
      <dgm:prSet presAssocID="{367FA4AB-4EE9-404A-9484-09E11F1C6256}" presName="parTx" presStyleLbl="revTx" presStyleIdx="4" presStyleCnt="7">
        <dgm:presLayoutVars>
          <dgm:chMax val="0"/>
          <dgm:chPref val="0"/>
        </dgm:presLayoutVars>
      </dgm:prSet>
      <dgm:spPr/>
    </dgm:pt>
    <dgm:pt modelId="{3E4BE03C-E770-49F1-8CBC-F289EF0FAA8E}" type="pres">
      <dgm:prSet presAssocID="{6D5B0D2F-1409-48A5-885B-44C0D1C16770}" presName="sibTrans" presStyleCnt="0"/>
      <dgm:spPr/>
    </dgm:pt>
    <dgm:pt modelId="{C26209E7-805F-41D9-8F92-A9903D87CD5D}" type="pres">
      <dgm:prSet presAssocID="{00038387-E390-434D-8912-6BBA2A0751FF}" presName="compNode" presStyleCnt="0"/>
      <dgm:spPr/>
    </dgm:pt>
    <dgm:pt modelId="{934E390D-625A-4EFD-83A3-D8F9F93AC65C}" type="pres">
      <dgm:prSet presAssocID="{00038387-E390-434D-8912-6BBA2A0751FF}" presName="bgRect" presStyleLbl="bgShp" presStyleIdx="5" presStyleCnt="7"/>
      <dgm:spPr/>
    </dgm:pt>
    <dgm:pt modelId="{A8538834-F2D8-49ED-96B6-48FC8413AD03}" type="pres">
      <dgm:prSet presAssocID="{00038387-E390-434D-8912-6BBA2A0751FF}"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asketball"/>
        </a:ext>
      </dgm:extLst>
    </dgm:pt>
    <dgm:pt modelId="{626D4E70-A8A7-49A4-8293-9FB68A42E740}" type="pres">
      <dgm:prSet presAssocID="{00038387-E390-434D-8912-6BBA2A0751FF}" presName="spaceRect" presStyleCnt="0"/>
      <dgm:spPr/>
    </dgm:pt>
    <dgm:pt modelId="{F990F682-503F-4A99-94E1-14E8D9BF1DC3}" type="pres">
      <dgm:prSet presAssocID="{00038387-E390-434D-8912-6BBA2A0751FF}" presName="parTx" presStyleLbl="revTx" presStyleIdx="5" presStyleCnt="7">
        <dgm:presLayoutVars>
          <dgm:chMax val="0"/>
          <dgm:chPref val="0"/>
        </dgm:presLayoutVars>
      </dgm:prSet>
      <dgm:spPr/>
    </dgm:pt>
    <dgm:pt modelId="{0840CF31-375B-4BA5-A962-CBACD1877B41}" type="pres">
      <dgm:prSet presAssocID="{5487BD1D-A9AF-434D-BB95-B89C10876A52}" presName="sibTrans" presStyleCnt="0"/>
      <dgm:spPr/>
    </dgm:pt>
    <dgm:pt modelId="{5637692F-E902-46DF-82C7-7B9F08040E79}" type="pres">
      <dgm:prSet presAssocID="{55279A26-7B2E-4A5C-A775-DB0E0BE05559}" presName="compNode" presStyleCnt="0"/>
      <dgm:spPr/>
    </dgm:pt>
    <dgm:pt modelId="{F6FE2843-1EA6-4543-A0FF-FEFB178881D2}" type="pres">
      <dgm:prSet presAssocID="{55279A26-7B2E-4A5C-A775-DB0E0BE05559}" presName="bgRect" presStyleLbl="bgShp" presStyleIdx="6" presStyleCnt="7"/>
      <dgm:spPr/>
    </dgm:pt>
    <dgm:pt modelId="{D6CD88D0-CBFB-4D85-8DA2-9F38D77A1479}" type="pres">
      <dgm:prSet presAssocID="{55279A26-7B2E-4A5C-A775-DB0E0BE05559}"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Yuan"/>
        </a:ext>
      </dgm:extLst>
    </dgm:pt>
    <dgm:pt modelId="{7F2AC87C-ABBE-4863-A51B-B1B7F22758E2}" type="pres">
      <dgm:prSet presAssocID="{55279A26-7B2E-4A5C-A775-DB0E0BE05559}" presName="spaceRect" presStyleCnt="0"/>
      <dgm:spPr/>
    </dgm:pt>
    <dgm:pt modelId="{D318B1AB-1A31-41D5-9D1A-F091760465C2}" type="pres">
      <dgm:prSet presAssocID="{55279A26-7B2E-4A5C-A775-DB0E0BE05559}" presName="parTx" presStyleLbl="revTx" presStyleIdx="6" presStyleCnt="7">
        <dgm:presLayoutVars>
          <dgm:chMax val="0"/>
          <dgm:chPref val="0"/>
        </dgm:presLayoutVars>
      </dgm:prSet>
      <dgm:spPr/>
    </dgm:pt>
  </dgm:ptLst>
  <dgm:cxnLst>
    <dgm:cxn modelId="{15F81605-694B-40AC-89A4-9B150F9BED64}" type="presOf" srcId="{15B6E752-D206-432D-936A-B8184AC5C976}" destId="{0DCB276F-91E0-4F2B-9A02-3F6ED120FED0}" srcOrd="0" destOrd="0" presId="urn:microsoft.com/office/officeart/2018/2/layout/IconVerticalSolidList"/>
    <dgm:cxn modelId="{D4BE6923-B9FF-4B8B-BDFD-1FFBFA2FD179}" type="presOf" srcId="{E6EA7840-F2CC-486F-ACC6-5271419DE073}" destId="{2D2AD727-DBB4-48C8-BCF1-C2FB5A3CA249}" srcOrd="0" destOrd="0" presId="urn:microsoft.com/office/officeart/2018/2/layout/IconVerticalSolidList"/>
    <dgm:cxn modelId="{D5C4A137-F6BC-4A63-9E7B-9208C52BCCD8}" type="presOf" srcId="{55279A26-7B2E-4A5C-A775-DB0E0BE05559}" destId="{D318B1AB-1A31-41D5-9D1A-F091760465C2}" srcOrd="0" destOrd="0" presId="urn:microsoft.com/office/officeart/2018/2/layout/IconVerticalSolidList"/>
    <dgm:cxn modelId="{A6798B38-8105-424B-9BDA-A183F081CFC9}" type="presOf" srcId="{00038387-E390-434D-8912-6BBA2A0751FF}" destId="{F990F682-503F-4A99-94E1-14E8D9BF1DC3}" srcOrd="0" destOrd="0" presId="urn:microsoft.com/office/officeart/2018/2/layout/IconVerticalSolidList"/>
    <dgm:cxn modelId="{C21B7549-2AAE-46F1-8566-FF76AE7C70AC}" type="presOf" srcId="{1887B874-2AC1-4D47-9910-DD35473F875C}" destId="{91EFC369-1C07-4126-AB78-69FBE4B5FEE9}" srcOrd="0" destOrd="0" presId="urn:microsoft.com/office/officeart/2018/2/layout/IconVerticalSolidList"/>
    <dgm:cxn modelId="{0075D66E-C13C-492B-B9A7-28C6F771D272}" srcId="{15B6E752-D206-432D-936A-B8184AC5C976}" destId="{00038387-E390-434D-8912-6BBA2A0751FF}" srcOrd="5" destOrd="0" parTransId="{CBDBFF04-734F-4DA3-9659-ABE70B4FDD4B}" sibTransId="{5487BD1D-A9AF-434D-BB95-B89C10876A52}"/>
    <dgm:cxn modelId="{8787197A-B1D3-49D5-8654-BAA234A5CF09}" srcId="{15B6E752-D206-432D-936A-B8184AC5C976}" destId="{1627E5C7-A9C7-4425-BED6-94F52B2BFF4C}" srcOrd="1" destOrd="0" parTransId="{24CF342F-5166-4409-886B-9A8EB4A0A55B}" sibTransId="{8C850527-6ACE-42A6-93B4-C622FA4D518A}"/>
    <dgm:cxn modelId="{04F3EB89-B376-415E-B875-B7C4ED2154BC}" srcId="{15B6E752-D206-432D-936A-B8184AC5C976}" destId="{E6EA7840-F2CC-486F-ACC6-5271419DE073}" srcOrd="0" destOrd="0" parTransId="{F4C257D9-E6B5-4861-9B9A-BF084B46F98E}" sibTransId="{5882251D-08EA-4ECB-9176-35024AFF00FF}"/>
    <dgm:cxn modelId="{44ECD096-C850-4ED4-B15F-50B33D6723A6}" srcId="{15B6E752-D206-432D-936A-B8184AC5C976}" destId="{367FA4AB-4EE9-404A-9484-09E11F1C6256}" srcOrd="4" destOrd="0" parTransId="{0073C7CA-A4BC-45CA-AAA8-11F6EE490094}" sibTransId="{6D5B0D2F-1409-48A5-885B-44C0D1C16770}"/>
    <dgm:cxn modelId="{A687A7B7-2C82-49CF-96C9-3DD3B2360113}" srcId="{15B6E752-D206-432D-936A-B8184AC5C976}" destId="{1887B874-2AC1-4D47-9910-DD35473F875C}" srcOrd="2" destOrd="0" parTransId="{AF2FBDF5-D5DB-4606-BA8F-F77BCFC11084}" sibTransId="{1B7908EF-80B3-4ADB-BF02-4B306B686847}"/>
    <dgm:cxn modelId="{D26CA8C7-8CBC-424A-B0C7-4982E745E433}" type="presOf" srcId="{367FA4AB-4EE9-404A-9484-09E11F1C6256}" destId="{78AC2247-9C88-42EF-A8B4-4FC69A7ECFFE}" srcOrd="0" destOrd="0" presId="urn:microsoft.com/office/officeart/2018/2/layout/IconVerticalSolidList"/>
    <dgm:cxn modelId="{4268FAD9-DB62-4825-AF63-980B8D0EC1F9}" srcId="{15B6E752-D206-432D-936A-B8184AC5C976}" destId="{A8657A00-3556-4EB7-B334-1E09E5329051}" srcOrd="3" destOrd="0" parTransId="{84FFCECE-5A7D-4A3B-9403-D41757AB10F1}" sibTransId="{012808E6-2D61-4651-B312-6FFFD76DDD8C}"/>
    <dgm:cxn modelId="{B1EC32DC-3CD5-461C-AFBF-B5A3F33A9892}" type="presOf" srcId="{1627E5C7-A9C7-4425-BED6-94F52B2BFF4C}" destId="{26D8286B-5C9F-43D0-99A1-B124F4756706}" srcOrd="0" destOrd="0" presId="urn:microsoft.com/office/officeart/2018/2/layout/IconVerticalSolidList"/>
    <dgm:cxn modelId="{36E6DFE0-75E3-4215-B9A3-9061E6070A9C}" type="presOf" srcId="{A8657A00-3556-4EB7-B334-1E09E5329051}" destId="{407B2711-02E9-4770-AF07-6923F8ACEC87}" srcOrd="0" destOrd="0" presId="urn:microsoft.com/office/officeart/2018/2/layout/IconVerticalSolidList"/>
    <dgm:cxn modelId="{83A443F1-A1A7-4648-B14B-A6FC04A543ED}" srcId="{15B6E752-D206-432D-936A-B8184AC5C976}" destId="{55279A26-7B2E-4A5C-A775-DB0E0BE05559}" srcOrd="6" destOrd="0" parTransId="{A74B3148-C28A-498B-9AE4-DA59F0B60369}" sibTransId="{2E498196-8E26-4880-942B-D3AA906ED225}"/>
    <dgm:cxn modelId="{1155F46E-C502-42BE-890F-156960D5F3AA}" type="presParOf" srcId="{0DCB276F-91E0-4F2B-9A02-3F6ED120FED0}" destId="{1860C8B0-6DF7-41D4-9C98-5B85EF5EB071}" srcOrd="0" destOrd="0" presId="urn:microsoft.com/office/officeart/2018/2/layout/IconVerticalSolidList"/>
    <dgm:cxn modelId="{ACE192E5-C19E-43FE-8D43-D3AF955C929C}" type="presParOf" srcId="{1860C8B0-6DF7-41D4-9C98-5B85EF5EB071}" destId="{ACEBBC0F-7833-4106-8BFA-14B6D7701112}" srcOrd="0" destOrd="0" presId="urn:microsoft.com/office/officeart/2018/2/layout/IconVerticalSolidList"/>
    <dgm:cxn modelId="{7283FCEE-3F6D-46FB-91AE-72CA1F87E8CE}" type="presParOf" srcId="{1860C8B0-6DF7-41D4-9C98-5B85EF5EB071}" destId="{C2919B2D-A553-4D7F-B093-F35E0AEF0A45}" srcOrd="1" destOrd="0" presId="urn:microsoft.com/office/officeart/2018/2/layout/IconVerticalSolidList"/>
    <dgm:cxn modelId="{EFF19392-A4CC-4C36-B971-B20D3A998DC0}" type="presParOf" srcId="{1860C8B0-6DF7-41D4-9C98-5B85EF5EB071}" destId="{F917D21E-19B2-4515-BF5A-269054128B7B}" srcOrd="2" destOrd="0" presId="urn:microsoft.com/office/officeart/2018/2/layout/IconVerticalSolidList"/>
    <dgm:cxn modelId="{BF0236C6-9DD8-4241-A68B-7EC32195F414}" type="presParOf" srcId="{1860C8B0-6DF7-41D4-9C98-5B85EF5EB071}" destId="{2D2AD727-DBB4-48C8-BCF1-C2FB5A3CA249}" srcOrd="3" destOrd="0" presId="urn:microsoft.com/office/officeart/2018/2/layout/IconVerticalSolidList"/>
    <dgm:cxn modelId="{5C979B72-FCC3-4CF9-867E-3C1B65CE993F}" type="presParOf" srcId="{0DCB276F-91E0-4F2B-9A02-3F6ED120FED0}" destId="{86712808-1D4F-4088-A61F-E4BFDBEF2DE8}" srcOrd="1" destOrd="0" presId="urn:microsoft.com/office/officeart/2018/2/layout/IconVerticalSolidList"/>
    <dgm:cxn modelId="{C10B63AA-C5C9-4BEE-AD75-41C2DAD4F1B7}" type="presParOf" srcId="{0DCB276F-91E0-4F2B-9A02-3F6ED120FED0}" destId="{4021C013-FAED-4E67-8C0E-6C0A4DE371F3}" srcOrd="2" destOrd="0" presId="urn:microsoft.com/office/officeart/2018/2/layout/IconVerticalSolidList"/>
    <dgm:cxn modelId="{EFB9E0D2-6F58-4E87-9FF6-411B934C80EA}" type="presParOf" srcId="{4021C013-FAED-4E67-8C0E-6C0A4DE371F3}" destId="{7A67CD33-53A7-4217-84FE-16D59BE90BAA}" srcOrd="0" destOrd="0" presId="urn:microsoft.com/office/officeart/2018/2/layout/IconVerticalSolidList"/>
    <dgm:cxn modelId="{2819BB4F-C9BF-4CA9-BD5E-630ABE014FD9}" type="presParOf" srcId="{4021C013-FAED-4E67-8C0E-6C0A4DE371F3}" destId="{3E205410-3BEF-4FEA-BF17-B91AEC4172CC}" srcOrd="1" destOrd="0" presId="urn:microsoft.com/office/officeart/2018/2/layout/IconVerticalSolidList"/>
    <dgm:cxn modelId="{1B125050-6226-4E41-8CBC-079103A9B604}" type="presParOf" srcId="{4021C013-FAED-4E67-8C0E-6C0A4DE371F3}" destId="{BC526E90-516E-49A2-AD5E-C844653788BC}" srcOrd="2" destOrd="0" presId="urn:microsoft.com/office/officeart/2018/2/layout/IconVerticalSolidList"/>
    <dgm:cxn modelId="{6279715E-2659-4339-9E26-9AA753C0D705}" type="presParOf" srcId="{4021C013-FAED-4E67-8C0E-6C0A4DE371F3}" destId="{26D8286B-5C9F-43D0-99A1-B124F4756706}" srcOrd="3" destOrd="0" presId="urn:microsoft.com/office/officeart/2018/2/layout/IconVerticalSolidList"/>
    <dgm:cxn modelId="{ECF85E56-055A-42B9-9170-43A6F6806C3F}" type="presParOf" srcId="{0DCB276F-91E0-4F2B-9A02-3F6ED120FED0}" destId="{8926D821-333A-4454-81CF-3C4C62DDBA72}" srcOrd="3" destOrd="0" presId="urn:microsoft.com/office/officeart/2018/2/layout/IconVerticalSolidList"/>
    <dgm:cxn modelId="{576E3268-B13C-4E28-996C-14D1A0B92073}" type="presParOf" srcId="{0DCB276F-91E0-4F2B-9A02-3F6ED120FED0}" destId="{C3483694-39C5-4939-8027-BC955070E0A7}" srcOrd="4" destOrd="0" presId="urn:microsoft.com/office/officeart/2018/2/layout/IconVerticalSolidList"/>
    <dgm:cxn modelId="{D28F93CE-5797-4E64-A6FD-B0C742B2411B}" type="presParOf" srcId="{C3483694-39C5-4939-8027-BC955070E0A7}" destId="{B548121E-566F-4FF2-8F50-5DBE3325090F}" srcOrd="0" destOrd="0" presId="urn:microsoft.com/office/officeart/2018/2/layout/IconVerticalSolidList"/>
    <dgm:cxn modelId="{36137620-6B08-4E38-A7E5-6729A30AC215}" type="presParOf" srcId="{C3483694-39C5-4939-8027-BC955070E0A7}" destId="{EEA854B8-82ED-4319-9479-F7448AB44078}" srcOrd="1" destOrd="0" presId="urn:microsoft.com/office/officeart/2018/2/layout/IconVerticalSolidList"/>
    <dgm:cxn modelId="{B74334EC-688F-414A-A873-EAA8F3FA9687}" type="presParOf" srcId="{C3483694-39C5-4939-8027-BC955070E0A7}" destId="{3D208317-901D-40E3-AD00-74747C852338}" srcOrd="2" destOrd="0" presId="urn:microsoft.com/office/officeart/2018/2/layout/IconVerticalSolidList"/>
    <dgm:cxn modelId="{DF3B4B7A-32F6-4342-8DBC-5AC0AA7CEDD1}" type="presParOf" srcId="{C3483694-39C5-4939-8027-BC955070E0A7}" destId="{91EFC369-1C07-4126-AB78-69FBE4B5FEE9}" srcOrd="3" destOrd="0" presId="urn:microsoft.com/office/officeart/2018/2/layout/IconVerticalSolidList"/>
    <dgm:cxn modelId="{78D1A62F-DCAD-4E09-AA79-394F13915F99}" type="presParOf" srcId="{0DCB276F-91E0-4F2B-9A02-3F6ED120FED0}" destId="{5F4FF4F1-8A30-46EC-8C86-B5B3D3D3D9A4}" srcOrd="5" destOrd="0" presId="urn:microsoft.com/office/officeart/2018/2/layout/IconVerticalSolidList"/>
    <dgm:cxn modelId="{52DBAAA6-6D06-4158-B0C5-644E5551CBD1}" type="presParOf" srcId="{0DCB276F-91E0-4F2B-9A02-3F6ED120FED0}" destId="{3F1404C6-8952-4627-8FDD-FAB69D068CC3}" srcOrd="6" destOrd="0" presId="urn:microsoft.com/office/officeart/2018/2/layout/IconVerticalSolidList"/>
    <dgm:cxn modelId="{179DEF3E-04BB-44E3-9CC8-07677107EF9F}" type="presParOf" srcId="{3F1404C6-8952-4627-8FDD-FAB69D068CC3}" destId="{24303FCE-9EAF-4FB5-A47E-56915B54D9D1}" srcOrd="0" destOrd="0" presId="urn:microsoft.com/office/officeart/2018/2/layout/IconVerticalSolidList"/>
    <dgm:cxn modelId="{66198813-77B9-467B-A318-42213D3BF93C}" type="presParOf" srcId="{3F1404C6-8952-4627-8FDD-FAB69D068CC3}" destId="{3952AD03-0C68-4D22-97AC-DA008D9355A3}" srcOrd="1" destOrd="0" presId="urn:microsoft.com/office/officeart/2018/2/layout/IconVerticalSolidList"/>
    <dgm:cxn modelId="{A199FD75-15BA-4AAA-A24F-BA6B1A9F6299}" type="presParOf" srcId="{3F1404C6-8952-4627-8FDD-FAB69D068CC3}" destId="{9A73DF70-BC56-4DA1-89A2-CC2BF5E8CE44}" srcOrd="2" destOrd="0" presId="urn:microsoft.com/office/officeart/2018/2/layout/IconVerticalSolidList"/>
    <dgm:cxn modelId="{056FBD11-B2F1-489A-9953-F59AB6EE33A5}" type="presParOf" srcId="{3F1404C6-8952-4627-8FDD-FAB69D068CC3}" destId="{407B2711-02E9-4770-AF07-6923F8ACEC87}" srcOrd="3" destOrd="0" presId="urn:microsoft.com/office/officeart/2018/2/layout/IconVerticalSolidList"/>
    <dgm:cxn modelId="{BB063530-8363-49AE-9FBD-AF9E10DD8505}" type="presParOf" srcId="{0DCB276F-91E0-4F2B-9A02-3F6ED120FED0}" destId="{1BEA908E-7361-436F-9BCE-24DE0C2D8E0B}" srcOrd="7" destOrd="0" presId="urn:microsoft.com/office/officeart/2018/2/layout/IconVerticalSolidList"/>
    <dgm:cxn modelId="{431CDC6D-BADF-4849-9F8F-FB3287ED748A}" type="presParOf" srcId="{0DCB276F-91E0-4F2B-9A02-3F6ED120FED0}" destId="{93790724-8245-4B03-925E-7CADC7791163}" srcOrd="8" destOrd="0" presId="urn:microsoft.com/office/officeart/2018/2/layout/IconVerticalSolidList"/>
    <dgm:cxn modelId="{AF534FCF-CB9E-43EF-85A6-B2AE7FF17CBA}" type="presParOf" srcId="{93790724-8245-4B03-925E-7CADC7791163}" destId="{667AA2DA-2FE5-4F76-866B-CFB7EDE41FBE}" srcOrd="0" destOrd="0" presId="urn:microsoft.com/office/officeart/2018/2/layout/IconVerticalSolidList"/>
    <dgm:cxn modelId="{92486F2B-1901-4A1F-A800-DD8054106464}" type="presParOf" srcId="{93790724-8245-4B03-925E-7CADC7791163}" destId="{3B684B59-3C72-4EEB-BE50-BFB670F62194}" srcOrd="1" destOrd="0" presId="urn:microsoft.com/office/officeart/2018/2/layout/IconVerticalSolidList"/>
    <dgm:cxn modelId="{97BFBC61-1D95-43D9-809F-556DE12C46DA}" type="presParOf" srcId="{93790724-8245-4B03-925E-7CADC7791163}" destId="{D50F82A1-A10B-49AA-929E-DB5DBA113541}" srcOrd="2" destOrd="0" presId="urn:microsoft.com/office/officeart/2018/2/layout/IconVerticalSolidList"/>
    <dgm:cxn modelId="{8965CD75-FCD6-4450-97CC-1A2E72A6C277}" type="presParOf" srcId="{93790724-8245-4B03-925E-7CADC7791163}" destId="{78AC2247-9C88-42EF-A8B4-4FC69A7ECFFE}" srcOrd="3" destOrd="0" presId="urn:microsoft.com/office/officeart/2018/2/layout/IconVerticalSolidList"/>
    <dgm:cxn modelId="{DA9F31A7-257F-4448-B27A-B707CAAA9FC8}" type="presParOf" srcId="{0DCB276F-91E0-4F2B-9A02-3F6ED120FED0}" destId="{3E4BE03C-E770-49F1-8CBC-F289EF0FAA8E}" srcOrd="9" destOrd="0" presId="urn:microsoft.com/office/officeart/2018/2/layout/IconVerticalSolidList"/>
    <dgm:cxn modelId="{197056C9-FA22-4C92-931C-7484D010B195}" type="presParOf" srcId="{0DCB276F-91E0-4F2B-9A02-3F6ED120FED0}" destId="{C26209E7-805F-41D9-8F92-A9903D87CD5D}" srcOrd="10" destOrd="0" presId="urn:microsoft.com/office/officeart/2018/2/layout/IconVerticalSolidList"/>
    <dgm:cxn modelId="{996A923A-F053-48AA-A690-B070A4E6C5BC}" type="presParOf" srcId="{C26209E7-805F-41D9-8F92-A9903D87CD5D}" destId="{934E390D-625A-4EFD-83A3-D8F9F93AC65C}" srcOrd="0" destOrd="0" presId="urn:microsoft.com/office/officeart/2018/2/layout/IconVerticalSolidList"/>
    <dgm:cxn modelId="{5B1E005A-D082-412E-8FAC-16B9E32B2A18}" type="presParOf" srcId="{C26209E7-805F-41D9-8F92-A9903D87CD5D}" destId="{A8538834-F2D8-49ED-96B6-48FC8413AD03}" srcOrd="1" destOrd="0" presId="urn:microsoft.com/office/officeart/2018/2/layout/IconVerticalSolidList"/>
    <dgm:cxn modelId="{5C407636-45CE-42C9-B415-4C28030A171B}" type="presParOf" srcId="{C26209E7-805F-41D9-8F92-A9903D87CD5D}" destId="{626D4E70-A8A7-49A4-8293-9FB68A42E740}" srcOrd="2" destOrd="0" presId="urn:microsoft.com/office/officeart/2018/2/layout/IconVerticalSolidList"/>
    <dgm:cxn modelId="{FA1BD4D9-E683-4DA1-9373-5886151DCBD1}" type="presParOf" srcId="{C26209E7-805F-41D9-8F92-A9903D87CD5D}" destId="{F990F682-503F-4A99-94E1-14E8D9BF1DC3}" srcOrd="3" destOrd="0" presId="urn:microsoft.com/office/officeart/2018/2/layout/IconVerticalSolidList"/>
    <dgm:cxn modelId="{9D197926-DFA1-48AC-8906-AA4292065805}" type="presParOf" srcId="{0DCB276F-91E0-4F2B-9A02-3F6ED120FED0}" destId="{0840CF31-375B-4BA5-A962-CBACD1877B41}" srcOrd="11" destOrd="0" presId="urn:microsoft.com/office/officeart/2018/2/layout/IconVerticalSolidList"/>
    <dgm:cxn modelId="{06C547F9-15E9-4323-B7F6-078E60BDDE59}" type="presParOf" srcId="{0DCB276F-91E0-4F2B-9A02-3F6ED120FED0}" destId="{5637692F-E902-46DF-82C7-7B9F08040E79}" srcOrd="12" destOrd="0" presId="urn:microsoft.com/office/officeart/2018/2/layout/IconVerticalSolidList"/>
    <dgm:cxn modelId="{5A21E7A7-EDFC-4AC6-8FE0-577819E73500}" type="presParOf" srcId="{5637692F-E902-46DF-82C7-7B9F08040E79}" destId="{F6FE2843-1EA6-4543-A0FF-FEFB178881D2}" srcOrd="0" destOrd="0" presId="urn:microsoft.com/office/officeart/2018/2/layout/IconVerticalSolidList"/>
    <dgm:cxn modelId="{C9013467-A609-42DD-B41E-E2F3F1C24A32}" type="presParOf" srcId="{5637692F-E902-46DF-82C7-7B9F08040E79}" destId="{D6CD88D0-CBFB-4D85-8DA2-9F38D77A1479}" srcOrd="1" destOrd="0" presId="urn:microsoft.com/office/officeart/2018/2/layout/IconVerticalSolidList"/>
    <dgm:cxn modelId="{C57A44C6-ECF0-4231-8E49-9A53403A795E}" type="presParOf" srcId="{5637692F-E902-46DF-82C7-7B9F08040E79}" destId="{7F2AC87C-ABBE-4863-A51B-B1B7F22758E2}" srcOrd="2" destOrd="0" presId="urn:microsoft.com/office/officeart/2018/2/layout/IconVerticalSolidList"/>
    <dgm:cxn modelId="{DF2965A5-A2A1-447D-8D55-03C411167F74}" type="presParOf" srcId="{5637692F-E902-46DF-82C7-7B9F08040E79}" destId="{D318B1AB-1A31-41D5-9D1A-F091760465C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EBBC0F-7833-4106-8BFA-14B6D7701112}">
      <dsp:nvSpPr>
        <dsp:cNvPr id="0" name=""/>
        <dsp:cNvSpPr/>
      </dsp:nvSpPr>
      <dsp:spPr>
        <a:xfrm>
          <a:off x="0" y="3376"/>
          <a:ext cx="6513603" cy="6323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919B2D-A553-4D7F-B093-F35E0AEF0A45}">
      <dsp:nvSpPr>
        <dsp:cNvPr id="0" name=""/>
        <dsp:cNvSpPr/>
      </dsp:nvSpPr>
      <dsp:spPr>
        <a:xfrm>
          <a:off x="191279" y="145649"/>
          <a:ext cx="348120" cy="3477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D2AD727-DBB4-48C8-BCF1-C2FB5A3CA249}">
      <dsp:nvSpPr>
        <dsp:cNvPr id="0" name=""/>
        <dsp:cNvSpPr/>
      </dsp:nvSpPr>
      <dsp:spPr>
        <a:xfrm>
          <a:off x="730678" y="3376"/>
          <a:ext cx="5749915" cy="69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95" tIns="73195" rIns="73195" bIns="73195" numCol="1" spcCol="1270" anchor="ctr" anchorCtr="0">
          <a:noAutofit/>
        </a:bodyPr>
        <a:lstStyle/>
        <a:p>
          <a:pPr marL="0" lvl="0" indent="0" algn="l" defTabSz="622300">
            <a:lnSpc>
              <a:spcPct val="90000"/>
            </a:lnSpc>
            <a:spcBef>
              <a:spcPct val="0"/>
            </a:spcBef>
            <a:spcAft>
              <a:spcPct val="35000"/>
            </a:spcAft>
            <a:buNone/>
          </a:pPr>
          <a:r>
            <a:rPr lang="en-GB" sz="1400" b="1" kern="1200"/>
            <a:t>The PE department have put together a Virtual Sports Day for teachers and students to take part in at home!</a:t>
          </a:r>
          <a:endParaRPr lang="en-US" sz="1400" kern="1200"/>
        </a:p>
      </dsp:txBody>
      <dsp:txXfrm>
        <a:off x="730678" y="3376"/>
        <a:ext cx="5749915" cy="691608"/>
      </dsp:txXfrm>
    </dsp:sp>
    <dsp:sp modelId="{7A67CD33-53A7-4217-84FE-16D59BE90BAA}">
      <dsp:nvSpPr>
        <dsp:cNvPr id="0" name=""/>
        <dsp:cNvSpPr/>
      </dsp:nvSpPr>
      <dsp:spPr>
        <a:xfrm>
          <a:off x="0" y="867886"/>
          <a:ext cx="6513603" cy="6323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205410-3BEF-4FEA-BF17-B91AEC4172CC}">
      <dsp:nvSpPr>
        <dsp:cNvPr id="0" name=""/>
        <dsp:cNvSpPr/>
      </dsp:nvSpPr>
      <dsp:spPr>
        <a:xfrm>
          <a:off x="191279" y="1010160"/>
          <a:ext cx="348120" cy="3477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D8286B-5C9F-43D0-99A1-B124F4756706}">
      <dsp:nvSpPr>
        <dsp:cNvPr id="0" name=""/>
        <dsp:cNvSpPr/>
      </dsp:nvSpPr>
      <dsp:spPr>
        <a:xfrm>
          <a:off x="730678" y="867886"/>
          <a:ext cx="5749915" cy="69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95" tIns="73195" rIns="73195" bIns="73195" numCol="1" spcCol="1270" anchor="ctr" anchorCtr="0">
          <a:noAutofit/>
        </a:bodyPr>
        <a:lstStyle/>
        <a:p>
          <a:pPr marL="0" lvl="0" indent="0" algn="l" defTabSz="622300">
            <a:lnSpc>
              <a:spcPct val="90000"/>
            </a:lnSpc>
            <a:spcBef>
              <a:spcPct val="0"/>
            </a:spcBef>
            <a:spcAft>
              <a:spcPct val="35000"/>
            </a:spcAft>
            <a:buNone/>
          </a:pPr>
          <a:r>
            <a:rPr lang="en-GB" sz="1400" b="1" kern="1200" dirty="0"/>
            <a:t>Like any other sports day,  you will be competing against all the other Tutor groups in your Year. We will award prizes for the best tutor group and we will also award individual prizes.</a:t>
          </a:r>
          <a:endParaRPr lang="en-US" sz="1400" kern="1200" dirty="0"/>
        </a:p>
      </dsp:txBody>
      <dsp:txXfrm>
        <a:off x="730678" y="867886"/>
        <a:ext cx="5749915" cy="691608"/>
      </dsp:txXfrm>
    </dsp:sp>
    <dsp:sp modelId="{B548121E-566F-4FF2-8F50-5DBE3325090F}">
      <dsp:nvSpPr>
        <dsp:cNvPr id="0" name=""/>
        <dsp:cNvSpPr/>
      </dsp:nvSpPr>
      <dsp:spPr>
        <a:xfrm>
          <a:off x="0" y="1732397"/>
          <a:ext cx="6513603" cy="6323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A854B8-82ED-4319-9479-F7448AB44078}">
      <dsp:nvSpPr>
        <dsp:cNvPr id="0" name=""/>
        <dsp:cNvSpPr/>
      </dsp:nvSpPr>
      <dsp:spPr>
        <a:xfrm>
          <a:off x="191279" y="1874671"/>
          <a:ext cx="348120" cy="3477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EFC369-1C07-4126-AB78-69FBE4B5FEE9}">
      <dsp:nvSpPr>
        <dsp:cNvPr id="0" name=""/>
        <dsp:cNvSpPr/>
      </dsp:nvSpPr>
      <dsp:spPr>
        <a:xfrm>
          <a:off x="730678" y="1732397"/>
          <a:ext cx="5749915" cy="69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95" tIns="73195" rIns="73195" bIns="73195" numCol="1" spcCol="1270" anchor="ctr" anchorCtr="0">
          <a:noAutofit/>
        </a:bodyPr>
        <a:lstStyle/>
        <a:p>
          <a:pPr marL="0" lvl="0" indent="0" algn="l" defTabSz="622300">
            <a:lnSpc>
              <a:spcPct val="90000"/>
            </a:lnSpc>
            <a:spcBef>
              <a:spcPct val="0"/>
            </a:spcBef>
            <a:spcAft>
              <a:spcPct val="35000"/>
            </a:spcAft>
            <a:buNone/>
          </a:pPr>
          <a:r>
            <a:rPr lang="en-GB" sz="1400" b="1" kern="1200" dirty="0"/>
            <a:t>There are 7 challenges for you to take part in. Each slide will show a different challenge that will require little or no equipment. All are really easy so everyone can take part!</a:t>
          </a:r>
          <a:endParaRPr lang="en-US" sz="1400" kern="1200" dirty="0"/>
        </a:p>
      </dsp:txBody>
      <dsp:txXfrm>
        <a:off x="730678" y="1732397"/>
        <a:ext cx="5749915" cy="691608"/>
      </dsp:txXfrm>
    </dsp:sp>
    <dsp:sp modelId="{24303FCE-9EAF-4FB5-A47E-56915B54D9D1}">
      <dsp:nvSpPr>
        <dsp:cNvPr id="0" name=""/>
        <dsp:cNvSpPr/>
      </dsp:nvSpPr>
      <dsp:spPr>
        <a:xfrm>
          <a:off x="0" y="2596908"/>
          <a:ext cx="6513603" cy="6323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52AD03-0C68-4D22-97AC-DA008D9355A3}">
      <dsp:nvSpPr>
        <dsp:cNvPr id="0" name=""/>
        <dsp:cNvSpPr/>
      </dsp:nvSpPr>
      <dsp:spPr>
        <a:xfrm>
          <a:off x="191279" y="2739182"/>
          <a:ext cx="348120" cy="34778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07B2711-02E9-4770-AF07-6923F8ACEC87}">
      <dsp:nvSpPr>
        <dsp:cNvPr id="0" name=""/>
        <dsp:cNvSpPr/>
      </dsp:nvSpPr>
      <dsp:spPr>
        <a:xfrm>
          <a:off x="730678" y="2596908"/>
          <a:ext cx="5749915" cy="69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95" tIns="73195" rIns="73195" bIns="73195" numCol="1" spcCol="1270" anchor="ctr" anchorCtr="0">
          <a:noAutofit/>
        </a:bodyPr>
        <a:lstStyle/>
        <a:p>
          <a:pPr marL="0" lvl="0" indent="0" algn="l" defTabSz="622300">
            <a:lnSpc>
              <a:spcPct val="90000"/>
            </a:lnSpc>
            <a:spcBef>
              <a:spcPct val="0"/>
            </a:spcBef>
            <a:spcAft>
              <a:spcPct val="35000"/>
            </a:spcAft>
            <a:buNone/>
          </a:pPr>
          <a:r>
            <a:rPr lang="en-GB" sz="1400" b="1" kern="1200" dirty="0"/>
            <a:t>If you only want to take part in some challenges and not all then that is fine but just remember the more challenges you complete, the more points you will receive for your team!</a:t>
          </a:r>
          <a:endParaRPr lang="en-US" sz="1400" kern="1200" dirty="0"/>
        </a:p>
      </dsp:txBody>
      <dsp:txXfrm>
        <a:off x="730678" y="2596908"/>
        <a:ext cx="5749915" cy="691608"/>
      </dsp:txXfrm>
    </dsp:sp>
    <dsp:sp modelId="{667AA2DA-2FE5-4F76-866B-CFB7EDE41FBE}">
      <dsp:nvSpPr>
        <dsp:cNvPr id="0" name=""/>
        <dsp:cNvSpPr/>
      </dsp:nvSpPr>
      <dsp:spPr>
        <a:xfrm>
          <a:off x="0" y="3461419"/>
          <a:ext cx="6513603" cy="6323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684B59-3C72-4EEB-BE50-BFB670F62194}">
      <dsp:nvSpPr>
        <dsp:cNvPr id="0" name=""/>
        <dsp:cNvSpPr/>
      </dsp:nvSpPr>
      <dsp:spPr>
        <a:xfrm>
          <a:off x="191279" y="3603693"/>
          <a:ext cx="348120" cy="34778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AC2247-9C88-42EF-A8B4-4FC69A7ECFFE}">
      <dsp:nvSpPr>
        <dsp:cNvPr id="0" name=""/>
        <dsp:cNvSpPr/>
      </dsp:nvSpPr>
      <dsp:spPr>
        <a:xfrm>
          <a:off x="730678" y="3461419"/>
          <a:ext cx="5749915" cy="69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95" tIns="73195" rIns="73195" bIns="73195" numCol="1" spcCol="1270" anchor="ctr" anchorCtr="0">
          <a:noAutofit/>
        </a:bodyPr>
        <a:lstStyle/>
        <a:p>
          <a:pPr marL="0" lvl="0" indent="0" algn="l" defTabSz="622300">
            <a:lnSpc>
              <a:spcPct val="90000"/>
            </a:lnSpc>
            <a:spcBef>
              <a:spcPct val="0"/>
            </a:spcBef>
            <a:spcAft>
              <a:spcPct val="35000"/>
            </a:spcAft>
            <a:buNone/>
          </a:pPr>
          <a:r>
            <a:rPr lang="en-GB" sz="1400" b="1" kern="1200" dirty="0"/>
            <a:t>Once you have completed the challenge, click on the link and this will take you to a Google Form. Simply log in, fill out the information, enter your score and submit the form. If for any reason this does not work, please email your PE teacher with your: Name, Year Group, Tutor Group and Score.</a:t>
          </a:r>
          <a:endParaRPr lang="en-US" sz="1400" kern="1200" dirty="0"/>
        </a:p>
      </dsp:txBody>
      <dsp:txXfrm>
        <a:off x="730678" y="3461419"/>
        <a:ext cx="5749915" cy="691608"/>
      </dsp:txXfrm>
    </dsp:sp>
    <dsp:sp modelId="{934E390D-625A-4EFD-83A3-D8F9F93AC65C}">
      <dsp:nvSpPr>
        <dsp:cNvPr id="0" name=""/>
        <dsp:cNvSpPr/>
      </dsp:nvSpPr>
      <dsp:spPr>
        <a:xfrm>
          <a:off x="0" y="4325930"/>
          <a:ext cx="6513603" cy="6323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538834-F2D8-49ED-96B6-48FC8413AD03}">
      <dsp:nvSpPr>
        <dsp:cNvPr id="0" name=""/>
        <dsp:cNvSpPr/>
      </dsp:nvSpPr>
      <dsp:spPr>
        <a:xfrm>
          <a:off x="191279" y="4468204"/>
          <a:ext cx="348120" cy="34778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90F682-503F-4A99-94E1-14E8D9BF1DC3}">
      <dsp:nvSpPr>
        <dsp:cNvPr id="0" name=""/>
        <dsp:cNvSpPr/>
      </dsp:nvSpPr>
      <dsp:spPr>
        <a:xfrm>
          <a:off x="730678" y="4325930"/>
          <a:ext cx="5749915" cy="69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95" tIns="73195" rIns="73195" bIns="73195" numCol="1" spcCol="1270" anchor="ctr" anchorCtr="0">
          <a:noAutofit/>
        </a:bodyPr>
        <a:lstStyle/>
        <a:p>
          <a:pPr marL="0" lvl="0" indent="0" algn="l" defTabSz="622300">
            <a:lnSpc>
              <a:spcPct val="90000"/>
            </a:lnSpc>
            <a:spcBef>
              <a:spcPct val="0"/>
            </a:spcBef>
            <a:spcAft>
              <a:spcPct val="35000"/>
            </a:spcAft>
            <a:buNone/>
          </a:pPr>
          <a:r>
            <a:rPr lang="en-GB" sz="1400" b="1" kern="1200" dirty="0"/>
            <a:t>The PE department will be keeping track of scores and adding up points.</a:t>
          </a:r>
          <a:endParaRPr lang="en-US" sz="1400" kern="1200" dirty="0"/>
        </a:p>
      </dsp:txBody>
      <dsp:txXfrm>
        <a:off x="730678" y="4325930"/>
        <a:ext cx="5749915" cy="691608"/>
      </dsp:txXfrm>
    </dsp:sp>
    <dsp:sp modelId="{F6FE2843-1EA6-4543-A0FF-FEFB178881D2}">
      <dsp:nvSpPr>
        <dsp:cNvPr id="0" name=""/>
        <dsp:cNvSpPr/>
      </dsp:nvSpPr>
      <dsp:spPr>
        <a:xfrm>
          <a:off x="0" y="5190441"/>
          <a:ext cx="6513603" cy="6323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CD88D0-CBFB-4D85-8DA2-9F38D77A1479}">
      <dsp:nvSpPr>
        <dsp:cNvPr id="0" name=""/>
        <dsp:cNvSpPr/>
      </dsp:nvSpPr>
      <dsp:spPr>
        <a:xfrm>
          <a:off x="191279" y="5332714"/>
          <a:ext cx="348120" cy="347780"/>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18B1AB-1A31-41D5-9D1A-F091760465C2}">
      <dsp:nvSpPr>
        <dsp:cNvPr id="0" name=""/>
        <dsp:cNvSpPr/>
      </dsp:nvSpPr>
      <dsp:spPr>
        <a:xfrm>
          <a:off x="730678" y="5190441"/>
          <a:ext cx="5749915" cy="6916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3195" tIns="73195" rIns="73195" bIns="73195" numCol="1" spcCol="1270" anchor="ctr" anchorCtr="0">
          <a:noAutofit/>
        </a:bodyPr>
        <a:lstStyle/>
        <a:p>
          <a:pPr marL="0" lvl="0" indent="0" algn="l" defTabSz="622300">
            <a:lnSpc>
              <a:spcPct val="90000"/>
            </a:lnSpc>
            <a:spcBef>
              <a:spcPct val="0"/>
            </a:spcBef>
            <a:spcAft>
              <a:spcPct val="35000"/>
            </a:spcAft>
            <a:buNone/>
          </a:pPr>
          <a:r>
            <a:rPr lang="en-GB" sz="1400" b="1" kern="1200" dirty="0"/>
            <a:t>Staff entries are worth double points!		 </a:t>
          </a:r>
          <a:endParaRPr lang="en-US" sz="1400" kern="1200" dirty="0"/>
        </a:p>
      </dsp:txBody>
      <dsp:txXfrm>
        <a:off x="730678" y="5190441"/>
        <a:ext cx="5749915" cy="69160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648BC-E417-4120-84E7-A5C668BD29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2A5893-F8BC-4D81-B8E2-5C22482DB7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81EA48B-B7BD-49A7-8524-97188C3F7075}"/>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5" name="Footer Placeholder 4">
            <a:extLst>
              <a:ext uri="{FF2B5EF4-FFF2-40B4-BE49-F238E27FC236}">
                <a16:creationId xmlns:a16="http://schemas.microsoft.com/office/drawing/2014/main" id="{BD886E11-03A6-419B-901C-9D495103E3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FC1ECF-7E27-46C6-9316-D88E38C7D2D9}"/>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1728729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574A6-6D89-4FCD-9CCE-8D954D2C6C4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46685CA-2DBA-474A-BBB6-6F5FE0BAA4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8ED7EC-1439-4B76-AF1A-8D6E07B878EC}"/>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5" name="Footer Placeholder 4">
            <a:extLst>
              <a:ext uri="{FF2B5EF4-FFF2-40B4-BE49-F238E27FC236}">
                <a16:creationId xmlns:a16="http://schemas.microsoft.com/office/drawing/2014/main" id="{CA78E642-7BD2-4F84-A909-CBAA0FC3C5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492269-B18A-4EE5-80E0-E60DFFB381CE}"/>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3172371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93F69-EDA3-4EAE-835F-4083A2FEFA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3CF57C7-18C4-4F72-9446-48CFFC6BE8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A4AD45F-6769-48FA-A2BF-B8B56A040AFB}"/>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5" name="Footer Placeholder 4">
            <a:extLst>
              <a:ext uri="{FF2B5EF4-FFF2-40B4-BE49-F238E27FC236}">
                <a16:creationId xmlns:a16="http://schemas.microsoft.com/office/drawing/2014/main" id="{398F44C1-75D7-4D1C-9FD3-4D6FD435D3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73DCE8-A8F7-44FA-A517-E09BF7EBEE15}"/>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1537364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B858C-81E7-4AB1-A64A-34BBA3FC833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13B9BF8-56E9-4A9A-B9E7-33882BF1CAF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7A248A-E0FD-44EE-BE4E-CE316C0C212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2E5C780-0C43-43FF-AC42-4BDF7AC3CB84}"/>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6" name="Footer Placeholder 5">
            <a:extLst>
              <a:ext uri="{FF2B5EF4-FFF2-40B4-BE49-F238E27FC236}">
                <a16:creationId xmlns:a16="http://schemas.microsoft.com/office/drawing/2014/main" id="{49B3BBF1-7580-4BC2-A264-27E8FFB4D6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22A615D-F051-41B1-8AD8-C0FCBBEC049C}"/>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1805493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086B4-4635-479F-9367-EE7A7DB4434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8F780A-0D90-449A-ABD5-C8DCF0BE9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7718208-4596-4FB6-9F63-3534093DCF7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62C0AB9-7CF4-4F61-91C2-59F2FC8012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FB59C3-F852-4F5B-9F74-5D20EAF737F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B44A03A-DBCC-4BF3-BE58-89597AEECA28}"/>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8" name="Footer Placeholder 7">
            <a:extLst>
              <a:ext uri="{FF2B5EF4-FFF2-40B4-BE49-F238E27FC236}">
                <a16:creationId xmlns:a16="http://schemas.microsoft.com/office/drawing/2014/main" id="{482C5CA1-DC13-4476-97FB-5DAF1AFB61C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1A21787-2356-4E69-A961-AD0854BE7FD9}"/>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2295260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28CC-E66A-414D-BFDF-82881054D1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FC86229-A38F-4CB4-8CBE-219040E49E1F}"/>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4" name="Footer Placeholder 3">
            <a:extLst>
              <a:ext uri="{FF2B5EF4-FFF2-40B4-BE49-F238E27FC236}">
                <a16:creationId xmlns:a16="http://schemas.microsoft.com/office/drawing/2014/main" id="{FDA7C75B-7CD9-4F08-BB3C-5B43FCC02B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1FF1FA-2B60-416A-B9E9-3FF7C8E61AA3}"/>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3833858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DD5B9D-4AFF-4A67-998E-66E8AF0E1846}"/>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3" name="Footer Placeholder 2">
            <a:extLst>
              <a:ext uri="{FF2B5EF4-FFF2-40B4-BE49-F238E27FC236}">
                <a16:creationId xmlns:a16="http://schemas.microsoft.com/office/drawing/2014/main" id="{69BEC498-E7B5-47F3-A780-4C8B8428732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40FED7-BCE8-4346-9FB3-B0E7EE7E8B81}"/>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4079664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2C56F6-D1BE-4468-AE48-81BC700DCF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AEA9929-5419-4B6B-8366-11A9C908F6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A5B229B-A8EE-4895-9843-40251649DB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4F55A2-0A84-404E-9310-CD8591B6B5C2}"/>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6" name="Footer Placeholder 5">
            <a:extLst>
              <a:ext uri="{FF2B5EF4-FFF2-40B4-BE49-F238E27FC236}">
                <a16:creationId xmlns:a16="http://schemas.microsoft.com/office/drawing/2014/main" id="{E752FE9C-B717-449F-9410-EC64DE7610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110073-5A91-4A2C-B0EF-9C0C014BB620}"/>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3633384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DC1D0-05F4-4E0E-B1BE-10FDCD51EF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5C45715-9D67-412F-A593-2F0EB665143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6D8963-6181-49B3-8DDA-60EA77F095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887D47-2209-4244-82D1-17899AF3C117}"/>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6" name="Footer Placeholder 5">
            <a:extLst>
              <a:ext uri="{FF2B5EF4-FFF2-40B4-BE49-F238E27FC236}">
                <a16:creationId xmlns:a16="http://schemas.microsoft.com/office/drawing/2014/main" id="{C25FB47B-4F3C-47D5-84A7-40E7031694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25AE70-F6B1-4E5B-94C3-6A729708A7AC}"/>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3007201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8149B-1268-4BCF-817C-69711605FAC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43EE13-EE34-46F9-95C9-9154E122A39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4C7600-73AF-4366-B72D-46C4B41849FA}"/>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5" name="Footer Placeholder 4">
            <a:extLst>
              <a:ext uri="{FF2B5EF4-FFF2-40B4-BE49-F238E27FC236}">
                <a16:creationId xmlns:a16="http://schemas.microsoft.com/office/drawing/2014/main" id="{6C09B448-7E94-4EAE-9DEF-9F386D7D3B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A26B393-830F-4C6F-B9EE-32626DF45703}"/>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1698118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094964-AEC3-4521-9FA3-48D2BEC827B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9AFF8F8-D7D2-4C7C-9C3C-DD174E5075A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2A7C26-E071-409C-91FA-E7FBB962D220}"/>
              </a:ext>
            </a:extLst>
          </p:cNvPr>
          <p:cNvSpPr>
            <a:spLocks noGrp="1"/>
          </p:cNvSpPr>
          <p:nvPr>
            <p:ph type="dt" sz="half" idx="10"/>
          </p:nvPr>
        </p:nvSpPr>
        <p:spPr/>
        <p:txBody>
          <a:bodyPr/>
          <a:lstStyle/>
          <a:p>
            <a:fld id="{25A064C8-CE85-4113-AF5A-62ACE56047CE}" type="datetimeFigureOut">
              <a:rPr lang="en-GB" smtClean="0"/>
              <a:t>03/07/2020</a:t>
            </a:fld>
            <a:endParaRPr lang="en-GB"/>
          </a:p>
        </p:txBody>
      </p:sp>
      <p:sp>
        <p:nvSpPr>
          <p:cNvPr id="5" name="Footer Placeholder 4">
            <a:extLst>
              <a:ext uri="{FF2B5EF4-FFF2-40B4-BE49-F238E27FC236}">
                <a16:creationId xmlns:a16="http://schemas.microsoft.com/office/drawing/2014/main" id="{A2124430-FC43-4A25-B051-0F1975181D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65CA7E-E6F2-44FD-9296-21AF533F3C6F}"/>
              </a:ext>
            </a:extLst>
          </p:cNvPr>
          <p:cNvSpPr>
            <a:spLocks noGrp="1"/>
          </p:cNvSpPr>
          <p:nvPr>
            <p:ph type="sldNum" sz="quarter" idx="12"/>
          </p:nvPr>
        </p:nvSpPr>
        <p:spPr/>
        <p:txBody>
          <a:bodyPr/>
          <a:lstStyle/>
          <a:p>
            <a:fld id="{1C4AE0FE-B33F-4675-A5CD-FE58C4EB845F}" type="slidenum">
              <a:rPr lang="en-GB" smtClean="0"/>
              <a:t>‹#›</a:t>
            </a:fld>
            <a:endParaRPr lang="en-GB"/>
          </a:p>
        </p:txBody>
      </p:sp>
    </p:spTree>
    <p:extLst>
      <p:ext uri="{BB962C8B-B14F-4D97-AF65-F5344CB8AC3E}">
        <p14:creationId xmlns:p14="http://schemas.microsoft.com/office/powerpoint/2010/main" val="3297066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5412F7A-4641-4FB2-9470-981B4B5EA1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895A2D-4E36-437C-85B2-DCB88C9159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4FDFE8-724F-4E3C-B708-2DB6A34EC6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A064C8-CE85-4113-AF5A-62ACE56047CE}" type="datetimeFigureOut">
              <a:rPr lang="en-GB" smtClean="0"/>
              <a:t>03/07/2020</a:t>
            </a:fld>
            <a:endParaRPr lang="en-GB"/>
          </a:p>
        </p:txBody>
      </p:sp>
      <p:sp>
        <p:nvSpPr>
          <p:cNvPr id="5" name="Footer Placeholder 4">
            <a:extLst>
              <a:ext uri="{FF2B5EF4-FFF2-40B4-BE49-F238E27FC236}">
                <a16:creationId xmlns:a16="http://schemas.microsoft.com/office/drawing/2014/main" id="{9DE00FB3-AF23-4879-9854-4035791352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94E00CF-BDFA-4D7B-A93E-7D4770747C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4AE0FE-B33F-4675-A5CD-FE58C4EB845F}" type="slidenum">
              <a:rPr lang="en-GB" smtClean="0"/>
              <a:t>‹#›</a:t>
            </a:fld>
            <a:endParaRPr lang="en-GB"/>
          </a:p>
        </p:txBody>
      </p:sp>
    </p:spTree>
    <p:extLst>
      <p:ext uri="{BB962C8B-B14F-4D97-AF65-F5344CB8AC3E}">
        <p14:creationId xmlns:p14="http://schemas.microsoft.com/office/powerpoint/2010/main" val="4012694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hyperlink" Target="https://forms.gle/vc2Vn7cP7HtArMbJ9" TargetMode="External"/><Relationship Id="rId3" Type="http://schemas.openxmlformats.org/officeDocument/2006/relationships/hyperlink" Target="https://forms.gle/Sf2V3zjwZgbwe1om6" TargetMode="External"/><Relationship Id="rId7" Type="http://schemas.openxmlformats.org/officeDocument/2006/relationships/hyperlink" Target="https://forms.gle/tHMg7beHULGTWs9G6" TargetMode="External"/><Relationship Id="rId2" Type="http://schemas.openxmlformats.org/officeDocument/2006/relationships/hyperlink" Target="https://forms.gle/wTeUsSwPayeTw8Ex7" TargetMode="External"/><Relationship Id="rId1" Type="http://schemas.openxmlformats.org/officeDocument/2006/relationships/slideLayout" Target="../slideLayouts/slideLayout2.xml"/><Relationship Id="rId6" Type="http://schemas.openxmlformats.org/officeDocument/2006/relationships/hyperlink" Target="https://forms.gle/VWfGk1Qc3s4jQzsQ7" TargetMode="External"/><Relationship Id="rId5" Type="http://schemas.openxmlformats.org/officeDocument/2006/relationships/hyperlink" Target="https://forms.gle/jLsKWoMusWqrXNkQ7" TargetMode="External"/><Relationship Id="rId4" Type="http://schemas.openxmlformats.org/officeDocument/2006/relationships/hyperlink" Target="https://forms.gle/oH7jgVBb8JwjUrx9A"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hyperlink" Target="https://forms.gle/wTeUsSwPayeTw8Ex7" TargetMode="Externa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hyperlink" Target="https://forms.gle/Sf2V3zjwZgbwe1om6"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hyperlink" Target="https://forms.gle/oH7jgVBb8JwjUrx9A" TargetMode="Externa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onthegomap.com/#/create" TargetMode="External"/><Relationship Id="rId1" Type="http://schemas.openxmlformats.org/officeDocument/2006/relationships/slideLayout" Target="../slideLayouts/slideLayout2.xml"/><Relationship Id="rId5" Type="http://schemas.openxmlformats.org/officeDocument/2006/relationships/hyperlink" Target="https://forms.gle/jLsKWoMusWqrXNkQ7" TargetMode="External"/><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hyperlink" Target="https://forms.gle/VWfGk1Qc3s4jQzsQ7"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hyperlink" Target="https://forms.gle/tHMg7beHULGTWs9G6" TargetMode="Externa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hyperlink" Target="https://forms.gle/vc2Vn7cP7HtArMbJ9"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3" name="Straight Connector 82">
            <a:extLst>
              <a:ext uri="{FF2B5EF4-FFF2-40B4-BE49-F238E27FC236}">
                <a16:creationId xmlns:a16="http://schemas.microsoft.com/office/drawing/2014/main" id="{DFDA47BC-3069-47F5-8257-24B3B1F76A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2927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85" name="Rectangle 84">
            <a:extLst>
              <a:ext uri="{FF2B5EF4-FFF2-40B4-BE49-F238E27FC236}">
                <a16:creationId xmlns:a16="http://schemas.microsoft.com/office/drawing/2014/main" id="{7AE95D8F-9825-4222-8846-E3461598C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ubtitle 4">
            <a:extLst>
              <a:ext uri="{FF2B5EF4-FFF2-40B4-BE49-F238E27FC236}">
                <a16:creationId xmlns:a16="http://schemas.microsoft.com/office/drawing/2014/main" id="{DD31E899-A762-4A0D-B44B-EE71B3A82E11}"/>
              </a:ext>
            </a:extLst>
          </p:cNvPr>
          <p:cNvSpPr>
            <a:spLocks noGrp="1"/>
          </p:cNvSpPr>
          <p:nvPr>
            <p:ph type="subTitle" idx="1"/>
          </p:nvPr>
        </p:nvSpPr>
        <p:spPr>
          <a:xfrm>
            <a:off x="1405455" y="4976118"/>
            <a:ext cx="9144000" cy="420001"/>
          </a:xfrm>
        </p:spPr>
        <p:txBody>
          <a:bodyPr>
            <a:noAutofit/>
          </a:bodyPr>
          <a:lstStyle/>
          <a:p>
            <a:r>
              <a:rPr lang="en-GB" sz="5400" dirty="0">
                <a:solidFill>
                  <a:srgbClr val="E7E6E6"/>
                </a:solidFill>
              </a:rPr>
              <a:t>WOODRBOOK VALE VIRTUAL SPORTS DAY 2020</a:t>
            </a:r>
          </a:p>
        </p:txBody>
      </p:sp>
      <p:pic>
        <p:nvPicPr>
          <p:cNvPr id="1036" name="Picture 12" descr="Degree Classification Has Become Less Important For Employers ..."/>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6413243" y="1001359"/>
            <a:ext cx="2659472" cy="265947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pinimg.com/originals/41/36/16/41361625cc44df0..."/>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290143" y="599016"/>
            <a:ext cx="2646677" cy="3415067"/>
          </a:xfrm>
          <a:prstGeom prst="rect">
            <a:avLst/>
          </a:prstGeom>
          <a:noFill/>
          <a:extLst>
            <a:ext uri="{909E8E84-426E-40DD-AFC4-6F175D3DCCD1}">
              <a14:hiddenFill xmlns:a14="http://schemas.microsoft.com/office/drawing/2010/main">
                <a:solidFill>
                  <a:srgbClr val="FFFFFF"/>
                </a:solidFill>
              </a14:hiddenFill>
            </a:ext>
          </a:extLst>
        </p:spPr>
      </p:pic>
      <p:cxnSp>
        <p:nvCxnSpPr>
          <p:cNvPr id="87" name="Straight Connector 86">
            <a:extLst>
              <a:ext uri="{FF2B5EF4-FFF2-40B4-BE49-F238E27FC236}">
                <a16:creationId xmlns:a16="http://schemas.microsoft.com/office/drawing/2014/main" id="{942B920A-73AD-402A-8EEF-B88E1A9398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768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00C9EB70-BC82-414A-BF8D-AD7FC67276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6096"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3217665F-0036-444A-8D4A-33AF36A36A4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7992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itle 1"/>
          <p:cNvSpPr>
            <a:spLocks noGrp="1"/>
          </p:cNvSpPr>
          <p:nvPr>
            <p:ph type="title"/>
          </p:nvPr>
        </p:nvSpPr>
        <p:spPr>
          <a:xfrm>
            <a:off x="762964" y="1015933"/>
            <a:ext cx="3823271" cy="4795408"/>
          </a:xfrm>
        </p:spPr>
        <p:txBody>
          <a:bodyPr vert="horz" lIns="91440" tIns="45720" rIns="91440" bIns="45720" rtlCol="0" anchor="ctr">
            <a:normAutofit fontScale="90000"/>
          </a:bodyPr>
          <a:lstStyle/>
          <a:p>
            <a:pPr algn="ctr"/>
            <a:r>
              <a:rPr lang="en-US" sz="4900" b="1" kern="1200" dirty="0">
                <a:solidFill>
                  <a:srgbClr val="FFFFFF"/>
                </a:solidFill>
                <a:latin typeface="+mj-lt"/>
                <a:ea typeface="+mj-ea"/>
                <a:cs typeface="+mj-cs"/>
              </a:rPr>
              <a:t>Welcome to the </a:t>
            </a:r>
            <a:r>
              <a:rPr lang="en-US" sz="4900" b="1" dirty="0">
                <a:solidFill>
                  <a:srgbClr val="FFFFFF"/>
                </a:solidFill>
              </a:rPr>
              <a:t>Woodbrook Vale </a:t>
            </a:r>
            <a:r>
              <a:rPr lang="en-US" sz="4900" b="1" kern="1200" dirty="0">
                <a:solidFill>
                  <a:srgbClr val="FFFFFF"/>
                </a:solidFill>
                <a:latin typeface="+mj-lt"/>
                <a:ea typeface="+mj-ea"/>
                <a:cs typeface="+mj-cs"/>
              </a:rPr>
              <a:t>Virtual Sports Day!</a:t>
            </a:r>
            <a:br>
              <a:rPr lang="en-US" kern="1200" dirty="0">
                <a:solidFill>
                  <a:srgbClr val="FFFFFF"/>
                </a:solidFill>
                <a:latin typeface="+mj-lt"/>
                <a:ea typeface="+mj-ea"/>
                <a:cs typeface="+mj-cs"/>
              </a:rPr>
            </a:br>
            <a:br>
              <a:rPr lang="en-US" kern="1200" dirty="0">
                <a:solidFill>
                  <a:srgbClr val="FFFFFF"/>
                </a:solidFill>
                <a:latin typeface="+mj-lt"/>
                <a:ea typeface="+mj-ea"/>
                <a:cs typeface="+mj-cs"/>
              </a:rPr>
            </a:br>
            <a:r>
              <a:rPr lang="en-US" kern="1200" dirty="0">
                <a:solidFill>
                  <a:srgbClr val="FFFFFF"/>
                </a:solidFill>
                <a:latin typeface="+mj-lt"/>
                <a:ea typeface="+mj-ea"/>
                <a:cs typeface="+mj-cs"/>
              </a:rPr>
              <a:t>Monday 6</a:t>
            </a:r>
            <a:r>
              <a:rPr lang="en-US" kern="1200" baseline="30000" dirty="0">
                <a:solidFill>
                  <a:srgbClr val="FFFFFF"/>
                </a:solidFill>
                <a:latin typeface="+mj-lt"/>
                <a:ea typeface="+mj-ea"/>
                <a:cs typeface="+mj-cs"/>
              </a:rPr>
              <a:t>th</a:t>
            </a:r>
            <a:r>
              <a:rPr lang="en-US" kern="1200" dirty="0">
                <a:solidFill>
                  <a:srgbClr val="FFFFFF"/>
                </a:solidFill>
                <a:latin typeface="+mj-lt"/>
                <a:ea typeface="+mj-ea"/>
                <a:cs typeface="+mj-cs"/>
              </a:rPr>
              <a:t> July until </a:t>
            </a:r>
            <a:r>
              <a:rPr lang="en-US" dirty="0">
                <a:solidFill>
                  <a:srgbClr val="FFFFFF"/>
                </a:solidFill>
              </a:rPr>
              <a:t>Fri</a:t>
            </a:r>
            <a:r>
              <a:rPr lang="en-US" kern="1200" dirty="0">
                <a:solidFill>
                  <a:srgbClr val="FFFFFF"/>
                </a:solidFill>
                <a:latin typeface="+mj-lt"/>
                <a:ea typeface="+mj-ea"/>
                <a:cs typeface="+mj-cs"/>
              </a:rPr>
              <a:t>day </a:t>
            </a:r>
            <a:r>
              <a:rPr lang="en-US" dirty="0">
                <a:solidFill>
                  <a:srgbClr val="FFFFFF"/>
                </a:solidFill>
              </a:rPr>
              <a:t>10</a:t>
            </a:r>
            <a:r>
              <a:rPr lang="en-US" kern="1200" baseline="30000" dirty="0">
                <a:solidFill>
                  <a:srgbClr val="FFFFFF"/>
                </a:solidFill>
                <a:latin typeface="+mj-lt"/>
                <a:ea typeface="+mj-ea"/>
                <a:cs typeface="+mj-cs"/>
              </a:rPr>
              <a:t>th</a:t>
            </a:r>
            <a:r>
              <a:rPr lang="en-US" kern="1200" dirty="0">
                <a:solidFill>
                  <a:srgbClr val="FFFFFF"/>
                </a:solidFill>
                <a:latin typeface="+mj-lt"/>
                <a:ea typeface="+mj-ea"/>
                <a:cs typeface="+mj-cs"/>
              </a:rPr>
              <a:t> July, 3pm. </a:t>
            </a:r>
          </a:p>
        </p:txBody>
      </p:sp>
      <p:graphicFrame>
        <p:nvGraphicFramePr>
          <p:cNvPr id="7" name="Text Box 30">
            <a:extLst>
              <a:ext uri="{FF2B5EF4-FFF2-40B4-BE49-F238E27FC236}">
                <a16:creationId xmlns:a16="http://schemas.microsoft.com/office/drawing/2014/main" id="{D7955841-09B6-4AF7-B80A-0FADEC630501}"/>
              </a:ext>
            </a:extLst>
          </p:cNvPr>
          <p:cNvGraphicFramePr/>
          <p:nvPr>
            <p:extLst>
              <p:ext uri="{D42A27DB-BD31-4B8C-83A1-F6EECF244321}">
                <p14:modId xmlns:p14="http://schemas.microsoft.com/office/powerpoint/2010/main" val="821965459"/>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0028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272CD-54EA-4804-8F79-8D9ACB66F2B4}"/>
              </a:ext>
            </a:extLst>
          </p:cNvPr>
          <p:cNvSpPr>
            <a:spLocks noGrp="1"/>
          </p:cNvSpPr>
          <p:nvPr>
            <p:ph type="title"/>
          </p:nvPr>
        </p:nvSpPr>
        <p:spPr/>
        <p:txBody>
          <a:bodyPr/>
          <a:lstStyle/>
          <a:p>
            <a:r>
              <a:rPr lang="en-GB" b="1" dirty="0">
                <a:solidFill>
                  <a:srgbClr val="00B0F0"/>
                </a:solidFill>
              </a:rPr>
              <a:t> </a:t>
            </a:r>
          </a:p>
        </p:txBody>
      </p:sp>
      <p:graphicFrame>
        <p:nvGraphicFramePr>
          <p:cNvPr id="4" name="Table 4">
            <a:extLst>
              <a:ext uri="{FF2B5EF4-FFF2-40B4-BE49-F238E27FC236}">
                <a16:creationId xmlns:a16="http://schemas.microsoft.com/office/drawing/2014/main" id="{0566E687-75B4-431C-BE35-5EA03FB493BA}"/>
              </a:ext>
            </a:extLst>
          </p:cNvPr>
          <p:cNvGraphicFramePr>
            <a:graphicFrameLocks noGrp="1"/>
          </p:cNvGraphicFramePr>
          <p:nvPr>
            <p:ph idx="1"/>
            <p:extLst>
              <p:ext uri="{D42A27DB-BD31-4B8C-83A1-F6EECF244321}">
                <p14:modId xmlns:p14="http://schemas.microsoft.com/office/powerpoint/2010/main" val="3272610836"/>
              </p:ext>
            </p:extLst>
          </p:nvPr>
        </p:nvGraphicFramePr>
        <p:xfrm>
          <a:off x="838200" y="1825625"/>
          <a:ext cx="9384926" cy="2966720"/>
        </p:xfrm>
        <a:graphic>
          <a:graphicData uri="http://schemas.openxmlformats.org/drawingml/2006/table">
            <a:tbl>
              <a:tblPr firstRow="1" bandRow="1"/>
              <a:tblGrid>
                <a:gridCol w="990600">
                  <a:extLst>
                    <a:ext uri="{9D8B030D-6E8A-4147-A177-3AD203B41FA5}">
                      <a16:colId xmlns:a16="http://schemas.microsoft.com/office/drawing/2014/main" val="791299984"/>
                    </a:ext>
                  </a:extLst>
                </a:gridCol>
                <a:gridCol w="3079376">
                  <a:extLst>
                    <a:ext uri="{9D8B030D-6E8A-4147-A177-3AD203B41FA5}">
                      <a16:colId xmlns:a16="http://schemas.microsoft.com/office/drawing/2014/main" val="3929274523"/>
                    </a:ext>
                  </a:extLst>
                </a:gridCol>
                <a:gridCol w="5314950">
                  <a:extLst>
                    <a:ext uri="{9D8B030D-6E8A-4147-A177-3AD203B41FA5}">
                      <a16:colId xmlns:a16="http://schemas.microsoft.com/office/drawing/2014/main" val="940279785"/>
                    </a:ext>
                  </a:extLst>
                </a:gridCol>
              </a:tblGrid>
              <a:tr h="370840">
                <a:tc>
                  <a:txBody>
                    <a:bodyPr/>
                    <a:lstStyle/>
                    <a:p>
                      <a:r>
                        <a:rPr lang="en-GB" dirty="0"/>
                        <a:t>Number</a:t>
                      </a:r>
                    </a:p>
                  </a:txBody>
                  <a:tcPr/>
                </a:tc>
                <a:tc>
                  <a:txBody>
                    <a:bodyPr/>
                    <a:lstStyle/>
                    <a:p>
                      <a:r>
                        <a:rPr lang="en-GB" dirty="0"/>
                        <a:t>Challenge </a:t>
                      </a:r>
                    </a:p>
                  </a:txBody>
                  <a:tcPr/>
                </a:tc>
                <a:tc>
                  <a:txBody>
                    <a:bodyPr/>
                    <a:lstStyle/>
                    <a:p>
                      <a:r>
                        <a:rPr lang="en-GB" dirty="0"/>
                        <a:t>Google Form link </a:t>
                      </a:r>
                    </a:p>
                  </a:txBody>
                  <a:tcPr/>
                </a:tc>
                <a:extLst>
                  <a:ext uri="{0D108BD9-81ED-4DB2-BD59-A6C34878D82A}">
                    <a16:rowId xmlns:a16="http://schemas.microsoft.com/office/drawing/2014/main" val="4210957477"/>
                  </a:ext>
                </a:extLst>
              </a:tr>
              <a:tr h="370840">
                <a:tc>
                  <a:txBody>
                    <a:bodyPr/>
                    <a:lstStyle/>
                    <a:p>
                      <a:r>
                        <a:rPr lang="en-GB" dirty="0"/>
                        <a:t>1</a:t>
                      </a:r>
                    </a:p>
                  </a:txBody>
                  <a:tcPr/>
                </a:tc>
                <a:tc>
                  <a:txBody>
                    <a:bodyPr/>
                    <a:lstStyle/>
                    <a:p>
                      <a:r>
                        <a:rPr lang="en-GB" dirty="0"/>
                        <a:t>How many kick ups?</a:t>
                      </a:r>
                    </a:p>
                  </a:txBody>
                  <a:tcPr/>
                </a:tc>
                <a:tc>
                  <a:txBody>
                    <a:bodyPr/>
                    <a:lstStyle/>
                    <a:p>
                      <a:r>
                        <a:rPr lang="en-GB" sz="1800" b="0" i="0" kern="1200" dirty="0">
                          <a:solidFill>
                            <a:schemeClr val="tx1"/>
                          </a:solidFill>
                          <a:effectLst/>
                          <a:latin typeface="+mn-lt"/>
                          <a:ea typeface="+mn-ea"/>
                          <a:cs typeface="+mn-cs"/>
                          <a:hlinkClick r:id="rId2"/>
                        </a:rPr>
                        <a:t>https://forms.gle/wTeUsSwPayeTw8Ex7</a:t>
                      </a:r>
                      <a:endParaRPr lang="en-GB" dirty="0"/>
                    </a:p>
                  </a:txBody>
                  <a:tcPr/>
                </a:tc>
                <a:extLst>
                  <a:ext uri="{0D108BD9-81ED-4DB2-BD59-A6C34878D82A}">
                    <a16:rowId xmlns:a16="http://schemas.microsoft.com/office/drawing/2014/main" val="721140248"/>
                  </a:ext>
                </a:extLst>
              </a:tr>
              <a:tr h="370840">
                <a:tc>
                  <a:txBody>
                    <a:bodyPr/>
                    <a:lstStyle/>
                    <a:p>
                      <a:r>
                        <a:rPr lang="en-GB" dirty="0"/>
                        <a:t>2</a:t>
                      </a:r>
                    </a:p>
                  </a:txBody>
                  <a:tcPr/>
                </a:tc>
                <a:tc>
                  <a:txBody>
                    <a:bodyPr/>
                    <a:lstStyle/>
                    <a:p>
                      <a:r>
                        <a:rPr lang="en-GB" dirty="0"/>
                        <a:t>1 minute sit ups</a:t>
                      </a:r>
                    </a:p>
                  </a:txBody>
                  <a:tcPr/>
                </a:tc>
                <a:tc>
                  <a:txBody>
                    <a:bodyPr/>
                    <a:lstStyle/>
                    <a:p>
                      <a:r>
                        <a:rPr lang="en-GB" sz="1800" b="0" i="0" kern="1200" dirty="0">
                          <a:solidFill>
                            <a:schemeClr val="tx1"/>
                          </a:solidFill>
                          <a:effectLst/>
                          <a:latin typeface="+mn-lt"/>
                          <a:ea typeface="+mn-ea"/>
                          <a:cs typeface="+mn-cs"/>
                          <a:hlinkClick r:id="rId3"/>
                        </a:rPr>
                        <a:t>https://forms.gle/Sf2V3zjwZgbwe1om6</a:t>
                      </a:r>
                      <a:endParaRPr lang="en-GB" dirty="0"/>
                    </a:p>
                  </a:txBody>
                  <a:tcPr/>
                </a:tc>
                <a:extLst>
                  <a:ext uri="{0D108BD9-81ED-4DB2-BD59-A6C34878D82A}">
                    <a16:rowId xmlns:a16="http://schemas.microsoft.com/office/drawing/2014/main" val="2397525445"/>
                  </a:ext>
                </a:extLst>
              </a:tr>
              <a:tr h="370840">
                <a:tc>
                  <a:txBody>
                    <a:bodyPr/>
                    <a:lstStyle/>
                    <a:p>
                      <a:r>
                        <a:rPr lang="en-GB" dirty="0"/>
                        <a:t>3</a:t>
                      </a:r>
                    </a:p>
                  </a:txBody>
                  <a:tcPr/>
                </a:tc>
                <a:tc>
                  <a:txBody>
                    <a:bodyPr/>
                    <a:lstStyle/>
                    <a:p>
                      <a:r>
                        <a:rPr lang="en-GB" dirty="0"/>
                        <a:t>Speed bounce</a:t>
                      </a:r>
                    </a:p>
                  </a:txBody>
                  <a:tcPr/>
                </a:tc>
                <a:tc>
                  <a:txBody>
                    <a:bodyPr/>
                    <a:lstStyle/>
                    <a:p>
                      <a:r>
                        <a:rPr lang="en-GB" sz="1800" b="0" i="0" kern="1200" dirty="0">
                          <a:solidFill>
                            <a:schemeClr val="tx1"/>
                          </a:solidFill>
                          <a:effectLst/>
                          <a:latin typeface="+mn-lt"/>
                          <a:ea typeface="+mn-ea"/>
                          <a:cs typeface="+mn-cs"/>
                          <a:hlinkClick r:id="rId4"/>
                        </a:rPr>
                        <a:t>https://forms.gle/oH7jgVBb8JwjUrx9A</a:t>
                      </a:r>
                      <a:endParaRPr lang="en-GB" dirty="0"/>
                    </a:p>
                  </a:txBody>
                  <a:tcPr/>
                </a:tc>
                <a:extLst>
                  <a:ext uri="{0D108BD9-81ED-4DB2-BD59-A6C34878D82A}">
                    <a16:rowId xmlns:a16="http://schemas.microsoft.com/office/drawing/2014/main" val="268715381"/>
                  </a:ext>
                </a:extLst>
              </a:tr>
              <a:tr h="370840">
                <a:tc>
                  <a:txBody>
                    <a:bodyPr/>
                    <a:lstStyle/>
                    <a:p>
                      <a:r>
                        <a:rPr lang="en-GB" dirty="0"/>
                        <a:t>4</a:t>
                      </a:r>
                    </a:p>
                  </a:txBody>
                  <a:tcPr/>
                </a:tc>
                <a:tc>
                  <a:txBody>
                    <a:bodyPr/>
                    <a:lstStyle/>
                    <a:p>
                      <a:r>
                        <a:rPr lang="en-GB" dirty="0"/>
                        <a:t>1.5 km run</a:t>
                      </a:r>
                    </a:p>
                  </a:txBody>
                  <a:tcPr/>
                </a:tc>
                <a:tc>
                  <a:txBody>
                    <a:bodyPr/>
                    <a:lstStyle/>
                    <a:p>
                      <a:r>
                        <a:rPr lang="en-GB" sz="1800" b="0" i="0" kern="1200" dirty="0">
                          <a:solidFill>
                            <a:schemeClr val="tx1"/>
                          </a:solidFill>
                          <a:effectLst/>
                          <a:latin typeface="+mn-lt"/>
                          <a:ea typeface="+mn-ea"/>
                          <a:cs typeface="+mn-cs"/>
                          <a:hlinkClick r:id="rId5"/>
                        </a:rPr>
                        <a:t>https://forms.gle/jLsKWoMusWqrXNkQ7</a:t>
                      </a:r>
                      <a:endParaRPr lang="en-GB" dirty="0"/>
                    </a:p>
                  </a:txBody>
                  <a:tcPr/>
                </a:tc>
                <a:extLst>
                  <a:ext uri="{0D108BD9-81ED-4DB2-BD59-A6C34878D82A}">
                    <a16:rowId xmlns:a16="http://schemas.microsoft.com/office/drawing/2014/main" val="2075444400"/>
                  </a:ext>
                </a:extLst>
              </a:tr>
              <a:tr h="370840">
                <a:tc>
                  <a:txBody>
                    <a:bodyPr/>
                    <a:lstStyle/>
                    <a:p>
                      <a:r>
                        <a:rPr lang="en-GB" dirty="0"/>
                        <a:t>5</a:t>
                      </a:r>
                    </a:p>
                  </a:txBody>
                  <a:tcPr/>
                </a:tc>
                <a:tc>
                  <a:txBody>
                    <a:bodyPr/>
                    <a:lstStyle/>
                    <a:p>
                      <a:r>
                        <a:rPr lang="en-GB" dirty="0"/>
                        <a:t>Burpees </a:t>
                      </a:r>
                    </a:p>
                  </a:txBody>
                  <a:tcPr/>
                </a:tc>
                <a:tc>
                  <a:txBody>
                    <a:bodyPr/>
                    <a:lstStyle/>
                    <a:p>
                      <a:r>
                        <a:rPr lang="en-GB" sz="1800" b="0" i="0" kern="1200" dirty="0">
                          <a:solidFill>
                            <a:schemeClr val="tx1"/>
                          </a:solidFill>
                          <a:effectLst/>
                          <a:latin typeface="+mn-lt"/>
                          <a:ea typeface="+mn-ea"/>
                          <a:cs typeface="+mn-cs"/>
                          <a:hlinkClick r:id="rId6"/>
                        </a:rPr>
                        <a:t>https://forms.gle/VWfGk1Qc3s4jQzsQ7</a:t>
                      </a:r>
                      <a:endParaRPr lang="en-GB" dirty="0"/>
                    </a:p>
                  </a:txBody>
                  <a:tcPr/>
                </a:tc>
                <a:extLst>
                  <a:ext uri="{0D108BD9-81ED-4DB2-BD59-A6C34878D82A}">
                    <a16:rowId xmlns:a16="http://schemas.microsoft.com/office/drawing/2014/main" val="147846351"/>
                  </a:ext>
                </a:extLst>
              </a:tr>
              <a:tr h="370840">
                <a:tc>
                  <a:txBody>
                    <a:bodyPr/>
                    <a:lstStyle/>
                    <a:p>
                      <a:r>
                        <a:rPr lang="en-GB" dirty="0"/>
                        <a:t>6</a:t>
                      </a:r>
                    </a:p>
                  </a:txBody>
                  <a:tcPr/>
                </a:tc>
                <a:tc>
                  <a:txBody>
                    <a:bodyPr/>
                    <a:lstStyle/>
                    <a:p>
                      <a:r>
                        <a:rPr lang="en-GB" dirty="0"/>
                        <a:t>Standing long jump</a:t>
                      </a:r>
                    </a:p>
                  </a:txBody>
                  <a:tcPr/>
                </a:tc>
                <a:tc>
                  <a:txBody>
                    <a:bodyPr/>
                    <a:lstStyle/>
                    <a:p>
                      <a:r>
                        <a:rPr lang="en-GB" sz="1800" b="0" i="0" kern="1200" dirty="0">
                          <a:solidFill>
                            <a:schemeClr val="tx1"/>
                          </a:solidFill>
                          <a:effectLst/>
                          <a:latin typeface="+mn-lt"/>
                          <a:ea typeface="+mn-ea"/>
                          <a:cs typeface="+mn-cs"/>
                          <a:hlinkClick r:id="rId7"/>
                        </a:rPr>
                        <a:t>https://forms.gle/tHMg7beHULGTWs9G6</a:t>
                      </a:r>
                      <a:endParaRPr lang="en-GB" dirty="0"/>
                    </a:p>
                  </a:txBody>
                  <a:tcPr/>
                </a:tc>
                <a:extLst>
                  <a:ext uri="{0D108BD9-81ED-4DB2-BD59-A6C34878D82A}">
                    <a16:rowId xmlns:a16="http://schemas.microsoft.com/office/drawing/2014/main" val="2345534751"/>
                  </a:ext>
                </a:extLst>
              </a:tr>
              <a:tr h="370840">
                <a:tc>
                  <a:txBody>
                    <a:bodyPr/>
                    <a:lstStyle/>
                    <a:p>
                      <a:r>
                        <a:rPr lang="en-GB" dirty="0"/>
                        <a:t>7</a:t>
                      </a:r>
                    </a:p>
                  </a:txBody>
                  <a:tcPr/>
                </a:tc>
                <a:tc>
                  <a:txBody>
                    <a:bodyPr/>
                    <a:lstStyle/>
                    <a:p>
                      <a:r>
                        <a:rPr lang="en-GB" dirty="0"/>
                        <a:t>Stork stand balance </a:t>
                      </a:r>
                    </a:p>
                  </a:txBody>
                  <a:tcPr/>
                </a:tc>
                <a:tc>
                  <a:txBody>
                    <a:bodyPr/>
                    <a:lstStyle/>
                    <a:p>
                      <a:r>
                        <a:rPr lang="en-GB" sz="1800" b="0" i="0" kern="1200" dirty="0">
                          <a:solidFill>
                            <a:schemeClr val="tx1"/>
                          </a:solidFill>
                          <a:effectLst/>
                          <a:latin typeface="+mn-lt"/>
                          <a:ea typeface="+mn-ea"/>
                          <a:cs typeface="+mn-cs"/>
                          <a:hlinkClick r:id="rId8"/>
                        </a:rPr>
                        <a:t>https://forms.gle/vc2Vn7cP7HtArMbJ9</a:t>
                      </a:r>
                      <a:endParaRPr lang="en-GB" dirty="0"/>
                    </a:p>
                  </a:txBody>
                  <a:tcPr/>
                </a:tc>
                <a:extLst>
                  <a:ext uri="{0D108BD9-81ED-4DB2-BD59-A6C34878D82A}">
                    <a16:rowId xmlns:a16="http://schemas.microsoft.com/office/drawing/2014/main" val="264504628"/>
                  </a:ext>
                </a:extLst>
              </a:tr>
            </a:tbl>
          </a:graphicData>
        </a:graphic>
      </p:graphicFrame>
    </p:spTree>
    <p:extLst>
      <p:ext uri="{BB962C8B-B14F-4D97-AF65-F5344CB8AC3E}">
        <p14:creationId xmlns:p14="http://schemas.microsoft.com/office/powerpoint/2010/main" val="290665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1"/>
          <p:cNvSpPr>
            <a:spLocks noGrp="1"/>
          </p:cNvSpPr>
          <p:nvPr>
            <p:ph type="title"/>
          </p:nvPr>
        </p:nvSpPr>
        <p:spPr>
          <a:xfrm>
            <a:off x="5116878" y="629266"/>
            <a:ext cx="6422849" cy="1676603"/>
          </a:xfrm>
        </p:spPr>
        <p:txBody>
          <a:bodyPr vert="horz" lIns="91440" tIns="45720" rIns="91440" bIns="45720" rtlCol="0" anchor="ctr">
            <a:normAutofit/>
          </a:bodyPr>
          <a:lstStyle/>
          <a:p>
            <a:r>
              <a:rPr lang="en-US" b="1"/>
              <a:t>Before you take part in the physical challenges!</a:t>
            </a:r>
          </a:p>
        </p:txBody>
      </p:sp>
      <p:sp>
        <p:nvSpPr>
          <p:cNvPr id="5126" name="Rectangle 136">
            <a:extLst>
              <a:ext uri="{FF2B5EF4-FFF2-40B4-BE49-F238E27FC236}">
                <a16:creationId xmlns:a16="http://schemas.microsoft.com/office/drawing/2014/main" id="{C95B82D5-A8BB-45BF-BED8-C7B206892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rgbClr val="3638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7" name="Rounded Rectangle 9">
            <a:extLst>
              <a:ext uri="{FF2B5EF4-FFF2-40B4-BE49-F238E27FC236}">
                <a16:creationId xmlns:a16="http://schemas.microsoft.com/office/drawing/2014/main" id="{296C61EC-FBF4-4216-BE67-6C864D30A0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2"/>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ISO Safety Sign - International Hazard Warning Symbol - Self ..."/>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902106" y="803049"/>
            <a:ext cx="2831796" cy="247074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0563BF40-E666-4674-AA1D-A424AC49A17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4672" y="3670395"/>
            <a:ext cx="3026663" cy="2020297"/>
          </a:xfrm>
          <a:prstGeom prst="rect">
            <a:avLst/>
          </a:prstGeom>
          <a:noFill/>
          <a:effectLst/>
          <a:extLst>
            <a:ext uri="{909E8E84-426E-40DD-AFC4-6F175D3DCCD1}">
              <a14:hiddenFill xmlns:a14="http://schemas.microsoft.com/office/drawing/2010/main">
                <a:solidFill>
                  <a:srgbClr val="FFFFFF"/>
                </a:solidFill>
              </a14:hiddenFill>
            </a:ext>
          </a:extLst>
        </p:spPr>
      </p:pic>
      <p:sp>
        <p:nvSpPr>
          <p:cNvPr id="4" name="Text Box 30"/>
          <p:cNvSpPr txBox="1">
            <a:spLocks noChangeArrowheads="1"/>
          </p:cNvSpPr>
          <p:nvPr/>
        </p:nvSpPr>
        <p:spPr bwMode="auto">
          <a:xfrm>
            <a:off x="5116878" y="2228850"/>
            <a:ext cx="6422848" cy="3785419"/>
          </a:xfrm>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lIns="91440" tIns="45720" rIns="91440" bIns="45720" rtlCol="0" anchorCtr="0">
            <a:noAutofit/>
          </a:bodyPr>
          <a:lstStyle/>
          <a:p>
            <a:pPr indent="-228600">
              <a:lnSpc>
                <a:spcPct val="90000"/>
              </a:lnSpc>
              <a:spcAft>
                <a:spcPts val="800"/>
              </a:spcAft>
              <a:buFont typeface="Arial" panose="020B0604020202020204" pitchFamily="34" charset="0"/>
              <a:buChar char="•"/>
            </a:pPr>
            <a:r>
              <a:rPr lang="en-US" b="1" dirty="0"/>
              <a:t>It is important you do the following before you take part:</a:t>
            </a:r>
          </a:p>
          <a:p>
            <a:pPr indent="-228600">
              <a:lnSpc>
                <a:spcPct val="90000"/>
              </a:lnSpc>
              <a:spcAft>
                <a:spcPts val="800"/>
              </a:spcAft>
              <a:buFont typeface="Arial" panose="020B0604020202020204" pitchFamily="34" charset="0"/>
              <a:buChar char="•"/>
            </a:pPr>
            <a:endParaRPr lang="en-US" b="1" dirty="0"/>
          </a:p>
          <a:p>
            <a:pPr marL="342900" indent="-228600">
              <a:lnSpc>
                <a:spcPct val="90000"/>
              </a:lnSpc>
              <a:spcAft>
                <a:spcPts val="800"/>
              </a:spcAft>
              <a:buFont typeface="Arial" panose="020B0604020202020204" pitchFamily="34" charset="0"/>
              <a:buChar char="•"/>
            </a:pPr>
            <a:r>
              <a:rPr lang="en-US" b="1" u="sng" dirty="0"/>
              <a:t>A warm up </a:t>
            </a:r>
            <a:r>
              <a:rPr lang="en-US" b="1" dirty="0"/>
              <a:t>– You have all been taught the importance of warming up in PE.</a:t>
            </a:r>
          </a:p>
          <a:p>
            <a:pPr marL="342900" indent="-228600">
              <a:lnSpc>
                <a:spcPct val="90000"/>
              </a:lnSpc>
              <a:spcAft>
                <a:spcPts val="800"/>
              </a:spcAft>
              <a:buFont typeface="Arial" panose="020B0604020202020204" pitchFamily="34" charset="0"/>
              <a:buChar char="•"/>
            </a:pPr>
            <a:r>
              <a:rPr lang="en-US" b="1" dirty="0"/>
              <a:t>Make sure it includes a pulse raiser and stretches to warm your joints and muscles!</a:t>
            </a:r>
          </a:p>
          <a:p>
            <a:pPr indent="-228600">
              <a:lnSpc>
                <a:spcPct val="90000"/>
              </a:lnSpc>
              <a:spcAft>
                <a:spcPts val="800"/>
              </a:spcAft>
              <a:buFont typeface="Arial" panose="020B0604020202020204" pitchFamily="34" charset="0"/>
              <a:buChar char="•"/>
            </a:pPr>
            <a:endParaRPr lang="en-US" b="1" dirty="0"/>
          </a:p>
          <a:p>
            <a:pPr marL="342900" indent="-228600">
              <a:lnSpc>
                <a:spcPct val="90000"/>
              </a:lnSpc>
              <a:spcAft>
                <a:spcPts val="800"/>
              </a:spcAft>
              <a:buFont typeface="Arial" panose="020B0604020202020204" pitchFamily="34" charset="0"/>
              <a:buChar char="•"/>
            </a:pPr>
            <a:r>
              <a:rPr lang="en-US" b="1" u="sng" dirty="0"/>
              <a:t>Check the environment around you</a:t>
            </a:r>
          </a:p>
          <a:p>
            <a:pPr marL="342900" indent="-228600">
              <a:lnSpc>
                <a:spcPct val="90000"/>
              </a:lnSpc>
              <a:spcAft>
                <a:spcPts val="800"/>
              </a:spcAft>
              <a:buFont typeface="Arial" panose="020B0604020202020204" pitchFamily="34" charset="0"/>
              <a:buChar char="•"/>
            </a:pPr>
            <a:r>
              <a:rPr lang="en-US" b="1" dirty="0"/>
              <a:t>Do you have enough space? Do you need to clear some things away to make the    space safer? Are there any wires/objects you could trip over?</a:t>
            </a:r>
          </a:p>
          <a:p>
            <a:pPr indent="-228600">
              <a:lnSpc>
                <a:spcPct val="90000"/>
              </a:lnSpc>
              <a:spcAft>
                <a:spcPts val="800"/>
              </a:spcAft>
              <a:buFont typeface="Arial" panose="020B0604020202020204" pitchFamily="34" charset="0"/>
              <a:buChar char="•"/>
            </a:pPr>
            <a:endParaRPr lang="en-US" b="1" dirty="0"/>
          </a:p>
          <a:p>
            <a:pPr marL="342900" indent="-228600">
              <a:lnSpc>
                <a:spcPct val="90000"/>
              </a:lnSpc>
              <a:spcAft>
                <a:spcPts val="800"/>
              </a:spcAft>
              <a:buFont typeface="Arial" panose="020B0604020202020204" pitchFamily="34" charset="0"/>
              <a:buChar char="•"/>
            </a:pPr>
            <a:r>
              <a:rPr lang="en-US" b="1" u="sng" dirty="0"/>
              <a:t>Make sure you are wearing sensible footwear - </a:t>
            </a:r>
            <a:r>
              <a:rPr lang="en-US" b="1" dirty="0"/>
              <a:t>We advise you wear trainers to protect your feet and give you the most grip!</a:t>
            </a:r>
          </a:p>
        </p:txBody>
      </p:sp>
    </p:spTree>
    <p:extLst>
      <p:ext uri="{BB962C8B-B14F-4D97-AF65-F5344CB8AC3E}">
        <p14:creationId xmlns:p14="http://schemas.microsoft.com/office/powerpoint/2010/main" val="22795644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Multi Coloured Balloons (Pack of 200) - GE919 - Buy Online at Nisbe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34994" y="2338794"/>
            <a:ext cx="956177" cy="95617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35131" y="283028"/>
            <a:ext cx="11848012" cy="1356360"/>
          </a:xfrm>
          <a:solidFill>
            <a:srgbClr val="00B0F0"/>
          </a:solidFill>
          <a:ln>
            <a:solidFill>
              <a:schemeClr val="accent1"/>
            </a:solidFill>
          </a:ln>
        </p:spPr>
        <p:txBody>
          <a:bodyPr/>
          <a:lstStyle/>
          <a:p>
            <a:pPr algn="ctr"/>
            <a:r>
              <a:rPr lang="en-GB" b="1" dirty="0">
                <a:solidFill>
                  <a:schemeClr val="tx1"/>
                </a:solidFill>
              </a:rPr>
              <a:t>Challenge 1 – How many kick ups?</a:t>
            </a:r>
          </a:p>
        </p:txBody>
      </p:sp>
      <p:sp>
        <p:nvSpPr>
          <p:cNvPr id="7" name="Text Box 30"/>
          <p:cNvSpPr txBox="1">
            <a:spLocks noChangeArrowheads="1"/>
          </p:cNvSpPr>
          <p:nvPr/>
        </p:nvSpPr>
        <p:spPr bwMode="auto">
          <a:xfrm>
            <a:off x="352697" y="1639386"/>
            <a:ext cx="11547566" cy="224028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1. </a:t>
            </a:r>
            <a:r>
              <a:rPr lang="en-GB" sz="2000" b="1" dirty="0">
                <a:solidFill>
                  <a:srgbClr val="002060"/>
                </a:solidFill>
                <a:effectLst/>
                <a:latin typeface="+mj-lt"/>
                <a:ea typeface="Calibri" panose="020F0502020204030204" pitchFamily="34" charset="0"/>
                <a:cs typeface="Times New Roman" panose="02020603050405020304" pitchFamily="18" charset="0"/>
              </a:rPr>
              <a:t>For this challenge you are going to need a ball – you could use a football, balloon, ball made out of socks or a toilet roll.</a:t>
            </a:r>
          </a:p>
          <a:p>
            <a:pPr>
              <a:lnSpc>
                <a:spcPct val="107000"/>
              </a:lnSpc>
              <a:spcAft>
                <a:spcPts val="800"/>
              </a:spcAft>
            </a:pPr>
            <a:r>
              <a:rPr lang="en-GB" sz="2000" b="1" dirty="0">
                <a:solidFill>
                  <a:srgbClr val="002060"/>
                </a:solidFill>
                <a:latin typeface="+mj-lt"/>
                <a:cs typeface="Times New Roman" panose="02020603050405020304" pitchFamily="18" charset="0"/>
              </a:rPr>
              <a:t>2. You need to count how many you do consecutively (without the object</a:t>
            </a:r>
          </a:p>
          <a:p>
            <a:pPr>
              <a:lnSpc>
                <a:spcPct val="107000"/>
              </a:lnSpc>
              <a:spcAft>
                <a:spcPts val="800"/>
              </a:spcAft>
            </a:pPr>
            <a:r>
              <a:rPr lang="en-GB" sz="2000" b="1" dirty="0">
                <a:solidFill>
                  <a:srgbClr val="002060"/>
                </a:solidFill>
                <a:latin typeface="+mj-lt"/>
                <a:cs typeface="Times New Roman" panose="02020603050405020304" pitchFamily="18" charset="0"/>
              </a:rPr>
              <a:t> touching the floor). This will be your score, keep trying to improve your score.</a:t>
            </a:r>
          </a:p>
          <a:p>
            <a:pPr>
              <a:lnSpc>
                <a:spcPct val="107000"/>
              </a:lnSpc>
              <a:spcAft>
                <a:spcPts val="800"/>
              </a:spcAft>
            </a:pPr>
            <a:r>
              <a:rPr lang="en-GB" sz="2000" b="1" dirty="0">
                <a:solidFill>
                  <a:srgbClr val="002060"/>
                </a:solidFill>
                <a:latin typeface="+mj-lt"/>
                <a:cs typeface="Times New Roman" panose="02020603050405020304" pitchFamily="18" charset="0"/>
              </a:rPr>
              <a:t>3. Final score x1 if you have used a balloon, x2 if you have used a football, x3 if you have used a toilet roll or socks e.g. Football total 57 will be 57x2= Total 114</a:t>
            </a:r>
            <a:endParaRPr lang="en-GB" sz="2000" b="1" dirty="0">
              <a:solidFill>
                <a:srgbClr val="002060"/>
              </a:solidFill>
              <a:latin typeface="+mj-lt"/>
              <a:cs typeface="Calibri" panose="020F0502020204030204" pitchFamily="34" charset="0"/>
            </a:endParaRPr>
          </a:p>
        </p:txBody>
      </p:sp>
      <p:sp>
        <p:nvSpPr>
          <p:cNvPr id="8" name="Text Box 30"/>
          <p:cNvSpPr txBox="1">
            <a:spLocks noChangeArrowheads="1"/>
          </p:cNvSpPr>
          <p:nvPr/>
        </p:nvSpPr>
        <p:spPr bwMode="auto">
          <a:xfrm>
            <a:off x="352697" y="3879668"/>
            <a:ext cx="3879669" cy="2586445"/>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mj-lt"/>
                <a:ea typeface="Calibri" panose="020F0502020204030204" pitchFamily="34" charset="0"/>
                <a:cs typeface="Calibri" panose="020F0502020204030204" pitchFamily="34" charset="0"/>
              </a:rPr>
              <a:t>TECHNIQUE</a:t>
            </a:r>
          </a:p>
          <a:p>
            <a:pPr>
              <a:lnSpc>
                <a:spcPct val="107000"/>
              </a:lnSpc>
              <a:spcAft>
                <a:spcPts val="800"/>
              </a:spcAft>
            </a:pPr>
            <a:br>
              <a:rPr lang="en-GB" sz="1400" b="1" dirty="0">
                <a:solidFill>
                  <a:srgbClr val="FFC000"/>
                </a:solidFill>
                <a:effectLst/>
                <a:latin typeface="+mj-lt"/>
                <a:ea typeface="Calibri" panose="020F0502020204030204" pitchFamily="34" charset="0"/>
                <a:cs typeface="Times New Roman" panose="02020603050405020304" pitchFamily="18" charset="0"/>
              </a:rPr>
            </a:br>
            <a:r>
              <a:rPr lang="en-GB" sz="2000" b="1" dirty="0">
                <a:solidFill>
                  <a:srgbClr val="002060"/>
                </a:solidFill>
                <a:latin typeface="+mj-lt"/>
                <a:ea typeface="Calibri" panose="020F0502020204030204" pitchFamily="34" charset="0"/>
                <a:cs typeface="Times New Roman" panose="02020603050405020304" pitchFamily="18" charset="0"/>
              </a:rPr>
              <a:t>1. Kick the ball using your laces</a:t>
            </a:r>
          </a:p>
          <a:p>
            <a:pPr>
              <a:lnSpc>
                <a:spcPct val="107000"/>
              </a:lnSpc>
              <a:spcAft>
                <a:spcPts val="800"/>
              </a:spcAft>
            </a:pPr>
            <a:r>
              <a:rPr lang="en-GB" sz="2000" b="1" dirty="0">
                <a:solidFill>
                  <a:srgbClr val="002060"/>
                </a:solidFill>
                <a:effectLst/>
                <a:latin typeface="+mj-lt"/>
                <a:ea typeface="Calibri" panose="020F0502020204030204" pitchFamily="34" charset="0"/>
                <a:cs typeface="Times New Roman" panose="02020603050405020304" pitchFamily="18" charset="0"/>
              </a:rPr>
              <a:t>2. Keep your eye on the ball</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3. Maintain an upright posture</a:t>
            </a:r>
            <a:endParaRPr lang="en-GB" sz="2000" b="1" dirty="0">
              <a:solidFill>
                <a:srgbClr val="002060"/>
              </a:solidFill>
              <a:effectLst/>
              <a:latin typeface="+mj-lt"/>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 name="Right Arrow 2"/>
          <p:cNvSpPr/>
          <p:nvPr/>
        </p:nvSpPr>
        <p:spPr>
          <a:xfrm>
            <a:off x="3457598" y="4878586"/>
            <a:ext cx="1345475" cy="5675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Keepy Uppy Football Trick Sport Games MPS KS2 Illustration - Twinkl"/>
          <p:cNvPicPr>
            <a:picLocks noChangeAspect="1" noChangeArrowheads="1"/>
          </p:cNvPicPr>
          <p:nvPr/>
        </p:nvPicPr>
        <p:blipFill rotWithShape="1">
          <a:blip r:embed="rId3">
            <a:extLst>
              <a:ext uri="{28A0092B-C50C-407E-A947-70E740481C1C}">
                <a14:useLocalDpi xmlns:a14="http://schemas.microsoft.com/office/drawing/2010/main" val="0"/>
              </a:ext>
            </a:extLst>
          </a:blip>
          <a:srcRect l="23493" r="26657"/>
          <a:stretch/>
        </p:blipFill>
        <p:spPr bwMode="auto">
          <a:xfrm>
            <a:off x="4728254" y="3574596"/>
            <a:ext cx="2991394" cy="300037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lassic Plain Black &amp; White Football 32 Panel - Siz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41283" y="2254590"/>
            <a:ext cx="1124586" cy="112458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Jantex Standard Toilet Paper 2-Ply (Pack of 36) - GD751 - Buy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57955" y="2381758"/>
            <a:ext cx="948644" cy="948644"/>
          </a:xfrm>
          <a:prstGeom prst="rect">
            <a:avLst/>
          </a:prstGeom>
          <a:noFill/>
          <a:extLst>
            <a:ext uri="{909E8E84-426E-40DD-AFC4-6F175D3DCCD1}">
              <a14:hiddenFill xmlns:a14="http://schemas.microsoft.com/office/drawing/2010/main">
                <a:solidFill>
                  <a:srgbClr val="FFFFFF"/>
                </a:solidFill>
              </a14:hiddenFill>
            </a:ext>
          </a:extLst>
        </p:spPr>
      </p:pic>
      <p:sp>
        <p:nvSpPr>
          <p:cNvPr id="16" name="Cloud 15"/>
          <p:cNvSpPr/>
          <p:nvPr/>
        </p:nvSpPr>
        <p:spPr>
          <a:xfrm>
            <a:off x="9516703" y="4724412"/>
            <a:ext cx="2578501" cy="1845493"/>
          </a:xfrm>
          <a:prstGeom prst="cloud">
            <a:avLst/>
          </a:prstGeom>
          <a:solidFill>
            <a:srgbClr val="CCCCFF"/>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2060"/>
                </a:solidFill>
                <a:latin typeface="Calibri" panose="020F0502020204030204" pitchFamily="34" charset="0"/>
                <a:cs typeface="Calibri" panose="020F0502020204030204" pitchFamily="34" charset="0"/>
              </a:rPr>
              <a:t>Click here to upload your score to the PE department!</a:t>
            </a:r>
          </a:p>
        </p:txBody>
      </p:sp>
      <p:cxnSp>
        <p:nvCxnSpPr>
          <p:cNvPr id="18" name="Straight Arrow Connector 17"/>
          <p:cNvCxnSpPr/>
          <p:nvPr/>
        </p:nvCxnSpPr>
        <p:spPr>
          <a:xfrm flipH="1">
            <a:off x="8765177" y="6230983"/>
            <a:ext cx="751527" cy="0"/>
          </a:xfrm>
          <a:prstGeom prst="straightConnector1">
            <a:avLst/>
          </a:prstGeom>
          <a:ln w="76200">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15" name="Picture 14" descr="A close up of a logo&#10;&#10;Description automatically generated">
            <a:extLst>
              <a:ext uri="{FF2B5EF4-FFF2-40B4-BE49-F238E27FC236}">
                <a16:creationId xmlns:a16="http://schemas.microsoft.com/office/drawing/2014/main" id="{09FD361C-4E62-4BEC-9F5A-CD3FD3F60F89}"/>
              </a:ext>
            </a:extLst>
          </p:cNvPr>
          <p:cNvPicPr>
            <a:picLocks noChangeAspect="1"/>
          </p:cNvPicPr>
          <p:nvPr/>
        </p:nvPicPr>
        <p:blipFill rotWithShape="1">
          <a:blip r:embed="rId6">
            <a:extLst>
              <a:ext uri="{28A0092B-C50C-407E-A947-70E740481C1C}">
                <a14:useLocalDpi xmlns:a14="http://schemas.microsoft.com/office/drawing/2010/main" val="0"/>
              </a:ext>
            </a:extLst>
          </a:blip>
          <a:srcRect t="8230" b="2975"/>
          <a:stretch/>
        </p:blipFill>
        <p:spPr>
          <a:xfrm>
            <a:off x="0" y="283025"/>
            <a:ext cx="1666875" cy="1440999"/>
          </a:xfrm>
          <a:prstGeom prst="rect">
            <a:avLst/>
          </a:prstGeom>
        </p:spPr>
      </p:pic>
      <p:sp>
        <p:nvSpPr>
          <p:cNvPr id="9" name="Rectangle 8">
            <a:extLst>
              <a:ext uri="{FF2B5EF4-FFF2-40B4-BE49-F238E27FC236}">
                <a16:creationId xmlns:a16="http://schemas.microsoft.com/office/drawing/2014/main" id="{76EE9425-25B4-4AB4-84EF-C5D4BCCB1504}"/>
              </a:ext>
            </a:extLst>
          </p:cNvPr>
          <p:cNvSpPr/>
          <p:nvPr/>
        </p:nvSpPr>
        <p:spPr>
          <a:xfrm>
            <a:off x="4932167" y="6385239"/>
            <a:ext cx="3957943" cy="369332"/>
          </a:xfrm>
          <a:prstGeom prst="rect">
            <a:avLst/>
          </a:prstGeom>
        </p:spPr>
        <p:txBody>
          <a:bodyPr wrap="none">
            <a:spAutoFit/>
          </a:bodyPr>
          <a:lstStyle/>
          <a:p>
            <a:r>
              <a:rPr lang="en-GB" dirty="0">
                <a:hlinkClick r:id="rId7"/>
              </a:rPr>
              <a:t>https://forms.gle/wTeUsSwPayeTw8Ex7</a:t>
            </a:r>
            <a:r>
              <a:rPr lang="en-GB" dirty="0"/>
              <a:t> </a:t>
            </a:r>
          </a:p>
        </p:txBody>
      </p:sp>
    </p:spTree>
    <p:extLst>
      <p:ext uri="{BB962C8B-B14F-4D97-AF65-F5344CB8AC3E}">
        <p14:creationId xmlns:p14="http://schemas.microsoft.com/office/powerpoint/2010/main" val="3847590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1356360"/>
          </a:xfrm>
          <a:solidFill>
            <a:srgbClr val="00B0F0"/>
          </a:solidFill>
          <a:ln>
            <a:solidFill>
              <a:schemeClr val="accent1"/>
            </a:solidFill>
          </a:ln>
        </p:spPr>
        <p:txBody>
          <a:bodyPr/>
          <a:lstStyle/>
          <a:p>
            <a:pPr algn="ctr"/>
            <a:r>
              <a:rPr lang="en-GB" b="1" dirty="0">
                <a:solidFill>
                  <a:schemeClr val="tx1"/>
                </a:solidFill>
              </a:rPr>
              <a:t>Challenge 2 – 1 minute Sit Ups </a:t>
            </a:r>
          </a:p>
        </p:txBody>
      </p:sp>
      <p:sp>
        <p:nvSpPr>
          <p:cNvPr id="7" name="Text Box 30"/>
          <p:cNvSpPr txBox="1">
            <a:spLocks noChangeArrowheads="1"/>
          </p:cNvSpPr>
          <p:nvPr/>
        </p:nvSpPr>
        <p:spPr bwMode="auto">
          <a:xfrm>
            <a:off x="352697" y="1639385"/>
            <a:ext cx="11299372" cy="214884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1. For this challenge you need an empty floor space. You may want to cushion your back with a resistance mat or towel</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2. You have 1 minute to see how many sit ups you can do.</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3. PLEASE NOTE: This is a sit up challenge and NOT a crunch challenge so you need to come all the way up to your knees!</a:t>
            </a:r>
            <a:endParaRPr lang="en-GB" sz="2000" b="1" dirty="0">
              <a:solidFill>
                <a:srgbClr val="002060"/>
              </a:solidFill>
              <a:effectLst/>
              <a:latin typeface="+mj-lt"/>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52697" y="3487784"/>
            <a:ext cx="3879669" cy="2978330"/>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Calibri" panose="020F0502020204030204" pitchFamily="34" charset="0"/>
                <a:ea typeface="Calibri" panose="020F0502020204030204" pitchFamily="34" charset="0"/>
                <a:cs typeface="Calibri" panose="020F0502020204030204" pitchFamily="34" charset="0"/>
              </a:rPr>
              <a:t>TECHNIQUE</a:t>
            </a:r>
          </a:p>
          <a:p>
            <a:pPr>
              <a:lnSpc>
                <a:spcPct val="107000"/>
              </a:lnSpc>
              <a:spcAft>
                <a:spcPts val="800"/>
              </a:spcAft>
            </a:pPr>
            <a:b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b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1. Lie on the floor with your knees bent and feet firmly on the ground. </a:t>
            </a:r>
          </a:p>
          <a:p>
            <a:pPr>
              <a:lnSpc>
                <a:spcPct val="107000"/>
              </a:lnSpc>
              <a:spcAft>
                <a:spcPts val="800"/>
              </a:spcAft>
            </a:pPr>
            <a:r>
              <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2. Cross you arms or put your hands to the side of your head</a:t>
            </a:r>
          </a:p>
          <a:p>
            <a:pPr>
              <a:lnSpc>
                <a:spcPct val="107000"/>
              </a:lnSpc>
              <a:spcAft>
                <a:spcPts val="800"/>
              </a:spcAft>
            </a:pP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3. Keep your core tight and come up all the way to your knees</a:t>
            </a:r>
            <a:endPar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 name="Right Arrow 2"/>
          <p:cNvSpPr/>
          <p:nvPr/>
        </p:nvSpPr>
        <p:spPr>
          <a:xfrm>
            <a:off x="3616529" y="3652974"/>
            <a:ext cx="1345475" cy="5675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descr="How To Do Full Sit-Up"/>
          <p:cNvPicPr>
            <a:picLocks noChangeAspect="1" noChangeArrowheads="1"/>
          </p:cNvPicPr>
          <p:nvPr/>
        </p:nvPicPr>
        <p:blipFill rotWithShape="1">
          <a:blip r:embed="rId2">
            <a:extLst>
              <a:ext uri="{28A0092B-C50C-407E-A947-70E740481C1C}">
                <a14:useLocalDpi xmlns:a14="http://schemas.microsoft.com/office/drawing/2010/main" val="0"/>
              </a:ext>
            </a:extLst>
          </a:blip>
          <a:srcRect l="6379" t="8543"/>
          <a:stretch/>
        </p:blipFill>
        <p:spPr bwMode="auto">
          <a:xfrm>
            <a:off x="5163933" y="3154549"/>
            <a:ext cx="3057531" cy="3076434"/>
          </a:xfrm>
          <a:prstGeom prst="rect">
            <a:avLst/>
          </a:prstGeom>
          <a:noFill/>
          <a:extLst>
            <a:ext uri="{909E8E84-426E-40DD-AFC4-6F175D3DCCD1}">
              <a14:hiddenFill xmlns:a14="http://schemas.microsoft.com/office/drawing/2010/main">
                <a:solidFill>
                  <a:srgbClr val="FFFFFF"/>
                </a:solidFill>
              </a14:hiddenFill>
            </a:ext>
          </a:extLst>
        </p:spPr>
      </p:pic>
      <p:sp>
        <p:nvSpPr>
          <p:cNvPr id="15" name="Cloud 14"/>
          <p:cNvSpPr/>
          <p:nvPr/>
        </p:nvSpPr>
        <p:spPr>
          <a:xfrm>
            <a:off x="9424306" y="4854409"/>
            <a:ext cx="2425926" cy="1802674"/>
          </a:xfrm>
          <a:prstGeom prst="cloud">
            <a:avLst/>
          </a:prstGeom>
          <a:solidFill>
            <a:srgbClr val="CCCCFF"/>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2060"/>
                </a:solidFill>
                <a:latin typeface="Calibri" panose="020F0502020204030204" pitchFamily="34" charset="0"/>
                <a:cs typeface="Calibri" panose="020F0502020204030204" pitchFamily="34" charset="0"/>
              </a:rPr>
              <a:t>Click here to upload your score to the PE department!</a:t>
            </a:r>
          </a:p>
        </p:txBody>
      </p:sp>
      <p:cxnSp>
        <p:nvCxnSpPr>
          <p:cNvPr id="17" name="Straight Arrow Connector 16"/>
          <p:cNvCxnSpPr/>
          <p:nvPr/>
        </p:nvCxnSpPr>
        <p:spPr>
          <a:xfrm flipH="1">
            <a:off x="8765177" y="6230983"/>
            <a:ext cx="751527" cy="0"/>
          </a:xfrm>
          <a:prstGeom prst="straightConnector1">
            <a:avLst/>
          </a:prstGeom>
          <a:ln w="76200">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12" name="Picture 11" descr="A close up of a logo&#10;&#10;Description automatically generated">
            <a:extLst>
              <a:ext uri="{FF2B5EF4-FFF2-40B4-BE49-F238E27FC236}">
                <a16:creationId xmlns:a16="http://schemas.microsoft.com/office/drawing/2014/main" id="{2ACAE725-D173-4595-9FD5-2875517C45E6}"/>
              </a:ext>
            </a:extLst>
          </p:cNvPr>
          <p:cNvPicPr>
            <a:picLocks noChangeAspect="1"/>
          </p:cNvPicPr>
          <p:nvPr/>
        </p:nvPicPr>
        <p:blipFill rotWithShape="1">
          <a:blip r:embed="rId3">
            <a:extLst>
              <a:ext uri="{28A0092B-C50C-407E-A947-70E740481C1C}">
                <a14:useLocalDpi xmlns:a14="http://schemas.microsoft.com/office/drawing/2010/main" val="0"/>
              </a:ext>
            </a:extLst>
          </a:blip>
          <a:srcRect t="8230" b="2975"/>
          <a:stretch/>
        </p:blipFill>
        <p:spPr>
          <a:xfrm>
            <a:off x="0" y="283025"/>
            <a:ext cx="1666875" cy="1440999"/>
          </a:xfrm>
          <a:prstGeom prst="rect">
            <a:avLst/>
          </a:prstGeom>
        </p:spPr>
      </p:pic>
      <p:sp>
        <p:nvSpPr>
          <p:cNvPr id="9" name="Rectangle 8">
            <a:extLst>
              <a:ext uri="{FF2B5EF4-FFF2-40B4-BE49-F238E27FC236}">
                <a16:creationId xmlns:a16="http://schemas.microsoft.com/office/drawing/2014/main" id="{B0EABDA7-549C-47BE-A4B1-8B5778AEE78E}"/>
              </a:ext>
            </a:extLst>
          </p:cNvPr>
          <p:cNvSpPr/>
          <p:nvPr/>
        </p:nvSpPr>
        <p:spPr>
          <a:xfrm>
            <a:off x="4700487" y="6188495"/>
            <a:ext cx="3938001" cy="369332"/>
          </a:xfrm>
          <a:prstGeom prst="rect">
            <a:avLst/>
          </a:prstGeom>
        </p:spPr>
        <p:txBody>
          <a:bodyPr wrap="none">
            <a:spAutoFit/>
          </a:bodyPr>
          <a:lstStyle/>
          <a:p>
            <a:r>
              <a:rPr lang="en-GB" dirty="0">
                <a:hlinkClick r:id="rId4"/>
              </a:rPr>
              <a:t>https://forms.gle/Sf2V3zjwZgbwe1om6</a:t>
            </a:r>
            <a:r>
              <a:rPr lang="en-GB" dirty="0"/>
              <a:t> </a:t>
            </a:r>
          </a:p>
        </p:txBody>
      </p:sp>
    </p:spTree>
    <p:extLst>
      <p:ext uri="{BB962C8B-B14F-4D97-AF65-F5344CB8AC3E}">
        <p14:creationId xmlns:p14="http://schemas.microsoft.com/office/powerpoint/2010/main" val="1362783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portshall Speed Bounce Mat - Running and Hurdles - Athletics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52421" y="2995746"/>
            <a:ext cx="3563190" cy="35631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35131" y="283028"/>
            <a:ext cx="11848012" cy="1356360"/>
          </a:xfrm>
          <a:solidFill>
            <a:srgbClr val="00B0F0"/>
          </a:solidFill>
          <a:ln>
            <a:solidFill>
              <a:schemeClr val="accent1"/>
            </a:solidFill>
          </a:ln>
        </p:spPr>
        <p:txBody>
          <a:bodyPr/>
          <a:lstStyle/>
          <a:p>
            <a:pPr algn="ctr"/>
            <a:r>
              <a:rPr lang="en-GB" b="1" dirty="0">
                <a:solidFill>
                  <a:schemeClr val="tx1"/>
                </a:solidFill>
                <a:latin typeface="+mn-lt"/>
              </a:rPr>
              <a:t>Challenge 3 – Speed Bounce</a:t>
            </a:r>
          </a:p>
        </p:txBody>
      </p:sp>
      <p:sp>
        <p:nvSpPr>
          <p:cNvPr id="7" name="Text Box 30"/>
          <p:cNvSpPr txBox="1">
            <a:spLocks noChangeArrowheads="1"/>
          </p:cNvSpPr>
          <p:nvPr/>
        </p:nvSpPr>
        <p:spPr bwMode="auto">
          <a:xfrm>
            <a:off x="352697" y="1639386"/>
            <a:ext cx="11299372" cy="19267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07000"/>
              </a:lnSpc>
              <a:spcAft>
                <a:spcPts val="800"/>
              </a:spcAft>
            </a:pPr>
            <a:b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br>
            <a:r>
              <a:rPr lang="en-GB" sz="2000" b="1" dirty="0">
                <a:solidFill>
                  <a:srgbClr val="002060"/>
                </a:solidFill>
                <a:latin typeface="+mj-lt"/>
                <a:ea typeface="Calibri" panose="020F0502020204030204" pitchFamily="34" charset="0"/>
                <a:cs typeface="Times New Roman" panose="02020603050405020304" pitchFamily="18" charset="0"/>
              </a:rPr>
              <a:t>1. </a:t>
            </a:r>
            <a:r>
              <a:rPr lang="en-GB" sz="2000" b="1" dirty="0">
                <a:solidFill>
                  <a:srgbClr val="002060"/>
                </a:solidFill>
                <a:effectLst/>
                <a:latin typeface="+mj-lt"/>
                <a:ea typeface="Calibri" panose="020F0502020204030204" pitchFamily="34" charset="0"/>
                <a:cs typeface="Times New Roman" panose="02020603050405020304" pitchFamily="18" charset="0"/>
              </a:rPr>
              <a:t>Create a speed bounce – this needs to be something you can jump over. </a:t>
            </a:r>
            <a:endParaRPr lang="en-GB" sz="2000" b="1" dirty="0">
              <a:solidFill>
                <a:srgbClr val="002060"/>
              </a:solidFill>
              <a:latin typeface="+mj-lt"/>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rgbClr val="002060"/>
                </a:solidFill>
                <a:effectLst/>
                <a:latin typeface="+mj-lt"/>
                <a:ea typeface="Calibri" panose="020F0502020204030204" pitchFamily="34" charset="0"/>
                <a:cs typeface="Times New Roman" panose="02020603050405020304" pitchFamily="18" charset="0"/>
              </a:rPr>
              <a:t>2. You could use a rolled up towel, a pillow or line of toilet rolls.</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3. Time how many times you can jump over your object  in 1 minute.</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4. Each jump over the object counts as 1.  </a:t>
            </a:r>
            <a:r>
              <a:rPr lang="en-GB" sz="2000" b="1" dirty="0">
                <a:solidFill>
                  <a:srgbClr val="002060"/>
                </a:solidFill>
                <a:effectLst/>
                <a:latin typeface="+mj-lt"/>
                <a:ea typeface="Calibri" panose="020F0502020204030204" pitchFamily="34" charset="0"/>
                <a:cs typeface="Times New Roman" panose="02020603050405020304" pitchFamily="18" charset="0"/>
              </a:rPr>
              <a:t> </a:t>
            </a:r>
            <a:endParaRPr lang="en-GB" sz="2000" b="1" dirty="0">
              <a:solidFill>
                <a:srgbClr val="002060"/>
              </a:solidFill>
              <a:latin typeface="+mj-lt"/>
              <a:cs typeface="Calibri" panose="020F0502020204030204" pitchFamily="34"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52697" y="3540034"/>
            <a:ext cx="3879669" cy="2926080"/>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mj-lt"/>
                <a:ea typeface="Calibri" panose="020F0502020204030204" pitchFamily="34" charset="0"/>
                <a:cs typeface="Calibri" panose="020F0502020204030204" pitchFamily="34" charset="0"/>
              </a:rPr>
              <a:t>TECHNIQUE</a:t>
            </a:r>
          </a:p>
          <a:p>
            <a:pPr>
              <a:lnSpc>
                <a:spcPct val="107000"/>
              </a:lnSpc>
              <a:spcAft>
                <a:spcPts val="800"/>
              </a:spcAft>
            </a:pPr>
            <a:br>
              <a:rPr lang="en-GB" sz="1400" b="1" dirty="0">
                <a:solidFill>
                  <a:srgbClr val="FFC000"/>
                </a:solidFill>
                <a:effectLst/>
                <a:latin typeface="+mj-lt"/>
                <a:ea typeface="Calibri" panose="020F0502020204030204" pitchFamily="34" charset="0"/>
                <a:cs typeface="Times New Roman" panose="02020603050405020304" pitchFamily="18" charset="0"/>
              </a:rPr>
            </a:br>
            <a:r>
              <a:rPr lang="en-GB" b="1" dirty="0">
                <a:solidFill>
                  <a:srgbClr val="002060"/>
                </a:solidFill>
                <a:latin typeface="+mj-lt"/>
                <a:ea typeface="Calibri" panose="020F0502020204030204" pitchFamily="34" charset="0"/>
                <a:cs typeface="Times New Roman" panose="02020603050405020304" pitchFamily="18" charset="0"/>
              </a:rPr>
              <a:t>1. It is a two footed jump – 2 feet to 2 feet</a:t>
            </a:r>
          </a:p>
          <a:p>
            <a:pPr>
              <a:lnSpc>
                <a:spcPct val="107000"/>
              </a:lnSpc>
              <a:spcAft>
                <a:spcPts val="800"/>
              </a:spcAft>
            </a:pPr>
            <a:r>
              <a:rPr lang="en-GB" b="1" dirty="0">
                <a:solidFill>
                  <a:srgbClr val="002060"/>
                </a:solidFill>
                <a:latin typeface="+mj-lt"/>
                <a:ea typeface="Calibri" panose="020F0502020204030204" pitchFamily="34" charset="0"/>
                <a:cs typeface="Times New Roman" panose="02020603050405020304" pitchFamily="18" charset="0"/>
              </a:rPr>
              <a:t>2. Bring feet as high as possible</a:t>
            </a:r>
          </a:p>
          <a:p>
            <a:pPr>
              <a:lnSpc>
                <a:spcPct val="107000"/>
              </a:lnSpc>
              <a:spcAft>
                <a:spcPts val="800"/>
              </a:spcAft>
            </a:pPr>
            <a:r>
              <a:rPr lang="en-GB" b="1" dirty="0">
                <a:solidFill>
                  <a:srgbClr val="002060"/>
                </a:solidFill>
                <a:latin typeface="+mj-lt"/>
                <a:ea typeface="Calibri" panose="020F0502020204030204" pitchFamily="34" charset="0"/>
                <a:cs typeface="Times New Roman" panose="02020603050405020304" pitchFamily="18" charset="0"/>
              </a:rPr>
              <a:t>3. Look at your feet for guidance</a:t>
            </a:r>
          </a:p>
          <a:p>
            <a:pPr>
              <a:lnSpc>
                <a:spcPct val="107000"/>
              </a:lnSpc>
              <a:spcAft>
                <a:spcPts val="800"/>
              </a:spcAft>
            </a:pPr>
            <a:r>
              <a:rPr lang="en-GB" b="1" dirty="0">
                <a:solidFill>
                  <a:srgbClr val="002060"/>
                </a:solidFill>
                <a:latin typeface="+mj-lt"/>
                <a:ea typeface="Calibri" panose="020F0502020204030204" pitchFamily="34" charset="0"/>
                <a:cs typeface="Times New Roman" panose="02020603050405020304" pitchFamily="18" charset="0"/>
              </a:rPr>
              <a:t>4. Must jump over the object and try not to touch it</a:t>
            </a:r>
          </a:p>
          <a:p>
            <a:pPr>
              <a:lnSpc>
                <a:spcPct val="107000"/>
              </a:lnSpc>
              <a:spcAft>
                <a:spcPts val="800"/>
              </a:spcAft>
            </a:pPr>
            <a:endParaRPr lang="en-GB" sz="2000" b="1" dirty="0">
              <a:solidFill>
                <a:srgbClr val="002060"/>
              </a:solidFill>
              <a:effectLst/>
              <a:latin typeface="+mj-lt"/>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 name="Right Arrow 2"/>
          <p:cNvSpPr/>
          <p:nvPr/>
        </p:nvSpPr>
        <p:spPr>
          <a:xfrm>
            <a:off x="3389810" y="4405770"/>
            <a:ext cx="1345475" cy="5675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depositphotos_21770573-stock-photo-rolled-up-blue-towel-isolated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19908" y="2547867"/>
            <a:ext cx="1634721" cy="1089814"/>
          </a:xfrm>
          <a:prstGeom prst="rect">
            <a:avLst/>
          </a:prstGeom>
          <a:noFill/>
          <a:extLst>
            <a:ext uri="{909E8E84-426E-40DD-AFC4-6F175D3DCCD1}">
              <a14:hiddenFill xmlns:a14="http://schemas.microsoft.com/office/drawing/2010/main">
                <a:solidFill>
                  <a:srgbClr val="FFFFFF"/>
                </a:solidFill>
              </a14:hiddenFill>
            </a:ext>
          </a:extLst>
        </p:spPr>
      </p:pic>
      <p:sp>
        <p:nvSpPr>
          <p:cNvPr id="15" name="Cloud 14"/>
          <p:cNvSpPr/>
          <p:nvPr/>
        </p:nvSpPr>
        <p:spPr>
          <a:xfrm>
            <a:off x="9424306" y="4854409"/>
            <a:ext cx="2425926" cy="1802674"/>
          </a:xfrm>
          <a:prstGeom prst="cloud">
            <a:avLst/>
          </a:prstGeom>
          <a:solidFill>
            <a:srgbClr val="CCCCFF"/>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2060"/>
                </a:solidFill>
                <a:latin typeface="Calibri" panose="020F0502020204030204" pitchFamily="34" charset="0"/>
                <a:cs typeface="Calibri" panose="020F0502020204030204" pitchFamily="34" charset="0"/>
              </a:rPr>
              <a:t>Click here to upload your score to the PE department!</a:t>
            </a:r>
          </a:p>
        </p:txBody>
      </p:sp>
      <p:cxnSp>
        <p:nvCxnSpPr>
          <p:cNvPr id="17" name="Straight Arrow Connector 16"/>
          <p:cNvCxnSpPr/>
          <p:nvPr/>
        </p:nvCxnSpPr>
        <p:spPr>
          <a:xfrm flipH="1">
            <a:off x="8765177" y="6230983"/>
            <a:ext cx="751527" cy="0"/>
          </a:xfrm>
          <a:prstGeom prst="straightConnector1">
            <a:avLst/>
          </a:prstGeom>
          <a:ln w="76200">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14" name="Picture 13" descr="A close up of a logo&#10;&#10;Description automatically generated">
            <a:extLst>
              <a:ext uri="{FF2B5EF4-FFF2-40B4-BE49-F238E27FC236}">
                <a16:creationId xmlns:a16="http://schemas.microsoft.com/office/drawing/2014/main" id="{7FCCE360-1D82-4261-A794-1A236CE4B6D9}"/>
              </a:ext>
            </a:extLst>
          </p:cNvPr>
          <p:cNvPicPr>
            <a:picLocks noChangeAspect="1"/>
          </p:cNvPicPr>
          <p:nvPr/>
        </p:nvPicPr>
        <p:blipFill rotWithShape="1">
          <a:blip r:embed="rId4">
            <a:extLst>
              <a:ext uri="{28A0092B-C50C-407E-A947-70E740481C1C}">
                <a14:useLocalDpi xmlns:a14="http://schemas.microsoft.com/office/drawing/2010/main" val="0"/>
              </a:ext>
            </a:extLst>
          </a:blip>
          <a:srcRect t="8230" b="2975"/>
          <a:stretch/>
        </p:blipFill>
        <p:spPr>
          <a:xfrm>
            <a:off x="0" y="283025"/>
            <a:ext cx="1666875" cy="1440999"/>
          </a:xfrm>
          <a:prstGeom prst="rect">
            <a:avLst/>
          </a:prstGeom>
        </p:spPr>
      </p:pic>
      <p:sp>
        <p:nvSpPr>
          <p:cNvPr id="10" name="Rectangle 9">
            <a:extLst>
              <a:ext uri="{FF2B5EF4-FFF2-40B4-BE49-F238E27FC236}">
                <a16:creationId xmlns:a16="http://schemas.microsoft.com/office/drawing/2014/main" id="{4AA6624B-F66C-4ED7-B93F-9215E5691BA0}"/>
              </a:ext>
            </a:extLst>
          </p:cNvPr>
          <p:cNvSpPr/>
          <p:nvPr/>
        </p:nvSpPr>
        <p:spPr>
          <a:xfrm>
            <a:off x="4930121" y="6374270"/>
            <a:ext cx="3837845" cy="369332"/>
          </a:xfrm>
          <a:prstGeom prst="rect">
            <a:avLst/>
          </a:prstGeom>
        </p:spPr>
        <p:txBody>
          <a:bodyPr wrap="none">
            <a:spAutoFit/>
          </a:bodyPr>
          <a:lstStyle/>
          <a:p>
            <a:r>
              <a:rPr lang="en-GB" dirty="0">
                <a:hlinkClick r:id="rId5"/>
              </a:rPr>
              <a:t>https://forms.gle/oH7jgVBb8JwjUrx9A</a:t>
            </a:r>
            <a:r>
              <a:rPr lang="en-GB" dirty="0"/>
              <a:t> </a:t>
            </a:r>
          </a:p>
        </p:txBody>
      </p:sp>
      <p:pic>
        <p:nvPicPr>
          <p:cNvPr id="6" name="Picture 5" descr="A picture containing object, sitting, front, paper&#10;&#10;Description automatically generated">
            <a:extLst>
              <a:ext uri="{FF2B5EF4-FFF2-40B4-BE49-F238E27FC236}">
                <a16:creationId xmlns:a16="http://schemas.microsoft.com/office/drawing/2014/main" id="{1CA47D03-726B-4415-A472-1288D1A4B41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33177" y="2267779"/>
            <a:ext cx="1736008" cy="1736008"/>
          </a:xfrm>
          <a:prstGeom prst="rect">
            <a:avLst/>
          </a:prstGeom>
        </p:spPr>
      </p:pic>
    </p:spTree>
    <p:extLst>
      <p:ext uri="{BB962C8B-B14F-4D97-AF65-F5344CB8AC3E}">
        <p14:creationId xmlns:p14="http://schemas.microsoft.com/office/powerpoint/2010/main" val="879736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1356360"/>
          </a:xfrm>
          <a:solidFill>
            <a:srgbClr val="00B0F0"/>
          </a:solidFill>
          <a:ln>
            <a:solidFill>
              <a:schemeClr val="accent1"/>
            </a:solidFill>
          </a:ln>
        </p:spPr>
        <p:txBody>
          <a:bodyPr/>
          <a:lstStyle/>
          <a:p>
            <a:pPr algn="ctr"/>
            <a:r>
              <a:rPr lang="en-GB" b="1" dirty="0">
                <a:solidFill>
                  <a:schemeClr val="tx1"/>
                </a:solidFill>
                <a:latin typeface="+mn-lt"/>
                <a:cs typeface="Calibri Light" panose="020F0302020204030204" pitchFamily="34" charset="0"/>
              </a:rPr>
              <a:t>Challenge 4 – 1.5 km  Run</a:t>
            </a:r>
          </a:p>
        </p:txBody>
      </p:sp>
      <p:sp>
        <p:nvSpPr>
          <p:cNvPr id="7" name="Text Box 30"/>
          <p:cNvSpPr txBox="1">
            <a:spLocks noChangeArrowheads="1"/>
          </p:cNvSpPr>
          <p:nvPr/>
        </p:nvSpPr>
        <p:spPr bwMode="auto">
          <a:xfrm>
            <a:off x="352697" y="1639385"/>
            <a:ext cx="10562953" cy="24231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1. Measure a 1.5km route near your house using </a:t>
            </a:r>
            <a:r>
              <a:rPr lang="en-GB" sz="2000" b="1" dirty="0">
                <a:solidFill>
                  <a:srgbClr val="002060"/>
                </a:solidFill>
                <a:latin typeface="+mj-lt"/>
                <a:ea typeface="Calibri" panose="020F0502020204030204" pitchFamily="34" charset="0"/>
                <a:cs typeface="Times New Roman" panose="02020603050405020304" pitchFamily="18" charset="0"/>
                <a:hlinkClick r:id="rId2"/>
              </a:rPr>
              <a:t>https://onthegomap.com/#/create</a:t>
            </a:r>
            <a:r>
              <a:rPr lang="en-GB" sz="2000" b="1" dirty="0">
                <a:solidFill>
                  <a:srgbClr val="002060"/>
                </a:solidFill>
                <a:latin typeface="+mj-lt"/>
                <a:ea typeface="Calibri" panose="020F0502020204030204" pitchFamily="34" charset="0"/>
                <a:cs typeface="Times New Roman" panose="02020603050405020304" pitchFamily="18" charset="0"/>
              </a:rPr>
              <a:t> . Avoid routes where you have to cross roads, paths in local parks would be great for this. Make sure you choose a flat course. </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2. If you only have a stop watch, walk for 10-12 minutes (most people cover 1.5 km in this time), then time how long it takes you to run back to your original starting position.</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3. Submit how long it took you in minutes and seconds (</a:t>
            </a:r>
            <a:r>
              <a:rPr lang="en-GB" sz="2000" b="1" dirty="0" err="1">
                <a:solidFill>
                  <a:srgbClr val="002060"/>
                </a:solidFill>
                <a:latin typeface="+mj-lt"/>
                <a:ea typeface="Calibri" panose="020F0502020204030204" pitchFamily="34" charset="0"/>
                <a:cs typeface="Times New Roman" panose="02020603050405020304" pitchFamily="18" charset="0"/>
              </a:rPr>
              <a:t>min:seconds</a:t>
            </a:r>
            <a:r>
              <a:rPr lang="en-GB" sz="2000" b="1" dirty="0">
                <a:solidFill>
                  <a:srgbClr val="002060"/>
                </a:solidFill>
                <a:latin typeface="+mj-lt"/>
                <a:ea typeface="Calibri" panose="020F0502020204030204" pitchFamily="34" charset="0"/>
                <a:cs typeface="Times New Roman" panose="02020603050405020304" pitchFamily="18" charset="0"/>
              </a:rPr>
              <a:t>)</a:t>
            </a:r>
            <a:endParaRPr lang="en-GB" sz="2000" b="1" dirty="0">
              <a:solidFill>
                <a:srgbClr val="002060"/>
              </a:solidFill>
              <a:effectLst/>
              <a:latin typeface="+mj-lt"/>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52697" y="3788228"/>
            <a:ext cx="3879669" cy="2677885"/>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mj-lt"/>
                <a:ea typeface="Calibri" panose="020F0502020204030204" pitchFamily="34" charset="0"/>
                <a:cs typeface="Calibri" panose="020F0502020204030204" pitchFamily="34" charset="0"/>
              </a:rPr>
              <a:t>TECHNIQUE</a:t>
            </a:r>
          </a:p>
          <a:p>
            <a:pPr>
              <a:lnSpc>
                <a:spcPct val="107000"/>
              </a:lnSpc>
              <a:spcAft>
                <a:spcPts val="800"/>
              </a:spcAft>
            </a:pPr>
            <a:br>
              <a:rPr lang="en-GB" sz="1400" b="1" dirty="0">
                <a:solidFill>
                  <a:srgbClr val="FFC000"/>
                </a:solidFill>
                <a:effectLst/>
                <a:latin typeface="+mj-lt"/>
                <a:ea typeface="Calibri" panose="020F0502020204030204" pitchFamily="34" charset="0"/>
                <a:cs typeface="Times New Roman" panose="02020603050405020304" pitchFamily="18" charset="0"/>
              </a:rPr>
            </a:br>
            <a:r>
              <a:rPr lang="en-GB" sz="2000" b="1" dirty="0">
                <a:solidFill>
                  <a:srgbClr val="002060"/>
                </a:solidFill>
                <a:latin typeface="+mj-lt"/>
                <a:ea typeface="Calibri" panose="020F0502020204030204" pitchFamily="34" charset="0"/>
                <a:cs typeface="Times New Roman" panose="02020603050405020304" pitchFamily="18" charset="0"/>
              </a:rPr>
              <a:t>1.  Keep a steady and consistent pace</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 </a:t>
            </a:r>
            <a:endParaRPr lang="en-GB" sz="2000" b="1" dirty="0">
              <a:solidFill>
                <a:srgbClr val="002060"/>
              </a:solidFill>
              <a:effectLst/>
              <a:latin typeface="+mj-lt"/>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5" name="Rectangle 4"/>
          <p:cNvSpPr/>
          <p:nvPr/>
        </p:nvSpPr>
        <p:spPr>
          <a:xfrm>
            <a:off x="5473603" y="5324594"/>
            <a:ext cx="2942719" cy="7850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rot="1594073">
            <a:off x="6280812" y="4822550"/>
            <a:ext cx="1848483" cy="8688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rot="1824606">
            <a:off x="5876552" y="4843341"/>
            <a:ext cx="1848483" cy="66129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rot="1824606">
            <a:off x="6144419" y="4425685"/>
            <a:ext cx="305084" cy="6843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Cloud 19"/>
          <p:cNvSpPr/>
          <p:nvPr/>
        </p:nvSpPr>
        <p:spPr>
          <a:xfrm>
            <a:off x="9424306" y="4854409"/>
            <a:ext cx="2425926" cy="1802674"/>
          </a:xfrm>
          <a:prstGeom prst="cloud">
            <a:avLst/>
          </a:prstGeom>
          <a:solidFill>
            <a:srgbClr val="CCCCFF"/>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2060"/>
                </a:solidFill>
                <a:latin typeface="Calibri" panose="020F0502020204030204" pitchFamily="34" charset="0"/>
                <a:cs typeface="Calibri" panose="020F0502020204030204" pitchFamily="34" charset="0"/>
              </a:rPr>
              <a:t>Click here to upload your score to the PE department!</a:t>
            </a:r>
          </a:p>
        </p:txBody>
      </p:sp>
      <p:cxnSp>
        <p:nvCxnSpPr>
          <p:cNvPr id="22" name="Straight Arrow Connector 21"/>
          <p:cNvCxnSpPr/>
          <p:nvPr/>
        </p:nvCxnSpPr>
        <p:spPr>
          <a:xfrm flipH="1">
            <a:off x="8765177" y="6230983"/>
            <a:ext cx="751527" cy="0"/>
          </a:xfrm>
          <a:prstGeom prst="straightConnector1">
            <a:avLst/>
          </a:prstGeom>
          <a:ln w="76200">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2C3CAE0D-DEEF-44F1-BB18-2591C330F869}"/>
              </a:ext>
            </a:extLst>
          </p:cNvPr>
          <p:cNvPicPr>
            <a:picLocks noChangeAspect="1"/>
          </p:cNvPicPr>
          <p:nvPr/>
        </p:nvPicPr>
        <p:blipFill rotWithShape="1">
          <a:blip r:embed="rId3"/>
          <a:srcRect t="2930" r="892" b="5714"/>
          <a:stretch/>
        </p:blipFill>
        <p:spPr>
          <a:xfrm>
            <a:off x="4980439" y="3741879"/>
            <a:ext cx="4160501" cy="2157250"/>
          </a:xfrm>
          <a:prstGeom prst="rect">
            <a:avLst/>
          </a:prstGeom>
        </p:spPr>
      </p:pic>
      <p:pic>
        <p:nvPicPr>
          <p:cNvPr id="18" name="Picture 17" descr="A close up of a logo&#10;&#10;Description automatically generated">
            <a:extLst>
              <a:ext uri="{FF2B5EF4-FFF2-40B4-BE49-F238E27FC236}">
                <a16:creationId xmlns:a16="http://schemas.microsoft.com/office/drawing/2014/main" id="{82968C17-3D5C-4FEE-8505-D13BE0CAC39E}"/>
              </a:ext>
            </a:extLst>
          </p:cNvPr>
          <p:cNvPicPr>
            <a:picLocks noChangeAspect="1"/>
          </p:cNvPicPr>
          <p:nvPr/>
        </p:nvPicPr>
        <p:blipFill rotWithShape="1">
          <a:blip r:embed="rId4">
            <a:extLst>
              <a:ext uri="{28A0092B-C50C-407E-A947-70E740481C1C}">
                <a14:useLocalDpi xmlns:a14="http://schemas.microsoft.com/office/drawing/2010/main" val="0"/>
              </a:ext>
            </a:extLst>
          </a:blip>
          <a:srcRect t="8230" b="2975"/>
          <a:stretch/>
        </p:blipFill>
        <p:spPr>
          <a:xfrm>
            <a:off x="0" y="283025"/>
            <a:ext cx="1666875" cy="1440999"/>
          </a:xfrm>
          <a:prstGeom prst="rect">
            <a:avLst/>
          </a:prstGeom>
        </p:spPr>
      </p:pic>
      <p:sp>
        <p:nvSpPr>
          <p:cNvPr id="10" name="Rectangle 9">
            <a:extLst>
              <a:ext uri="{FF2B5EF4-FFF2-40B4-BE49-F238E27FC236}">
                <a16:creationId xmlns:a16="http://schemas.microsoft.com/office/drawing/2014/main" id="{1ED62DC5-7E5D-41D2-A4A0-1DFF0B016B70}"/>
              </a:ext>
            </a:extLst>
          </p:cNvPr>
          <p:cNvSpPr/>
          <p:nvPr/>
        </p:nvSpPr>
        <p:spPr>
          <a:xfrm>
            <a:off x="4653410" y="6134823"/>
            <a:ext cx="4058996" cy="369332"/>
          </a:xfrm>
          <a:prstGeom prst="rect">
            <a:avLst/>
          </a:prstGeom>
        </p:spPr>
        <p:txBody>
          <a:bodyPr wrap="none">
            <a:spAutoFit/>
          </a:bodyPr>
          <a:lstStyle/>
          <a:p>
            <a:r>
              <a:rPr lang="en-GB" dirty="0">
                <a:hlinkClick r:id="rId5"/>
              </a:rPr>
              <a:t>https://forms.gle/jLsKWoMusWqrXNkQ7</a:t>
            </a:r>
            <a:r>
              <a:rPr lang="en-GB" dirty="0"/>
              <a:t> </a:t>
            </a:r>
          </a:p>
        </p:txBody>
      </p:sp>
    </p:spTree>
    <p:extLst>
      <p:ext uri="{BB962C8B-B14F-4D97-AF65-F5344CB8AC3E}">
        <p14:creationId xmlns:p14="http://schemas.microsoft.com/office/powerpoint/2010/main" val="3299270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1356360"/>
          </a:xfrm>
          <a:solidFill>
            <a:srgbClr val="00B0F0"/>
          </a:solidFill>
          <a:ln>
            <a:solidFill>
              <a:schemeClr val="accent1"/>
            </a:solidFill>
          </a:ln>
        </p:spPr>
        <p:txBody>
          <a:bodyPr/>
          <a:lstStyle/>
          <a:p>
            <a:pPr algn="ctr"/>
            <a:r>
              <a:rPr lang="en-GB" b="1" dirty="0">
                <a:solidFill>
                  <a:schemeClr val="tx1"/>
                </a:solidFill>
                <a:latin typeface="+mn-lt"/>
              </a:rPr>
              <a:t>Challenge 5 – Burpees </a:t>
            </a:r>
          </a:p>
        </p:txBody>
      </p:sp>
      <p:sp>
        <p:nvSpPr>
          <p:cNvPr id="7" name="Text Box 30"/>
          <p:cNvSpPr txBox="1">
            <a:spLocks noChangeArrowheads="1"/>
          </p:cNvSpPr>
          <p:nvPr/>
        </p:nvSpPr>
        <p:spPr bwMode="auto">
          <a:xfrm>
            <a:off x="352697" y="1639386"/>
            <a:ext cx="11299372" cy="132855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1. For this challenge you need an empty floor space and a positive mind set as this challenge is a killer!</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2. Your challenge is to see how many burpees you can do in 1 minute.</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3. You must do a complete burpee (shown below)  for it to count as 1. No cheating!</a:t>
            </a:r>
            <a:endParaRPr lang="en-GB" sz="2000" b="1" dirty="0">
              <a:solidFill>
                <a:srgbClr val="002060"/>
              </a:solidFill>
              <a:effectLst/>
              <a:latin typeface="+mj-lt"/>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52697" y="2847201"/>
            <a:ext cx="3879669" cy="3710353"/>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mj-lt"/>
                <a:ea typeface="Calibri" panose="020F0502020204030204" pitchFamily="34" charset="0"/>
                <a:cs typeface="Calibri" panose="020F0502020204030204" pitchFamily="34" charset="0"/>
              </a:rPr>
              <a:t>TECHNIQUE</a:t>
            </a:r>
          </a:p>
          <a:p>
            <a:pPr>
              <a:lnSpc>
                <a:spcPct val="107000"/>
              </a:lnSpc>
              <a:spcAft>
                <a:spcPts val="800"/>
              </a:spcAft>
            </a:pPr>
            <a:br>
              <a:rPr lang="en-GB" sz="1400" b="1" dirty="0">
                <a:solidFill>
                  <a:srgbClr val="FFC000"/>
                </a:solidFill>
                <a:effectLst/>
                <a:latin typeface="+mj-lt"/>
                <a:ea typeface="Calibri" panose="020F0502020204030204" pitchFamily="34" charset="0"/>
                <a:cs typeface="Times New Roman" panose="02020603050405020304" pitchFamily="18" charset="0"/>
              </a:rPr>
            </a:br>
            <a:r>
              <a:rPr lang="en-GB" sz="2000" b="1" dirty="0">
                <a:solidFill>
                  <a:srgbClr val="002060"/>
                </a:solidFill>
                <a:latin typeface="+mj-lt"/>
                <a:ea typeface="Calibri" panose="020F0502020204030204" pitchFamily="34" charset="0"/>
                <a:cs typeface="Times New Roman" panose="02020603050405020304" pitchFamily="18" charset="0"/>
              </a:rPr>
              <a:t>1. Start standing up</a:t>
            </a:r>
          </a:p>
          <a:p>
            <a:pPr>
              <a:lnSpc>
                <a:spcPct val="107000"/>
              </a:lnSpc>
              <a:spcAft>
                <a:spcPts val="800"/>
              </a:spcAft>
            </a:pPr>
            <a:r>
              <a:rPr lang="en-GB" sz="2000" b="1" dirty="0">
                <a:solidFill>
                  <a:srgbClr val="002060"/>
                </a:solidFill>
                <a:effectLst/>
                <a:latin typeface="+mj-lt"/>
                <a:ea typeface="Calibri" panose="020F0502020204030204" pitchFamily="34" charset="0"/>
                <a:cs typeface="Times New Roman" panose="02020603050405020304" pitchFamily="18" charset="0"/>
              </a:rPr>
              <a:t>2. Jump down to the floor in a tuck position</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3. Kick your legs out into a press up position</a:t>
            </a:r>
          </a:p>
          <a:p>
            <a:pPr>
              <a:lnSpc>
                <a:spcPct val="107000"/>
              </a:lnSpc>
              <a:spcAft>
                <a:spcPts val="800"/>
              </a:spcAft>
            </a:pPr>
            <a:r>
              <a:rPr lang="en-GB" sz="2000" b="1" dirty="0">
                <a:solidFill>
                  <a:srgbClr val="002060"/>
                </a:solidFill>
                <a:effectLst/>
                <a:latin typeface="+mj-lt"/>
                <a:ea typeface="Calibri" panose="020F0502020204030204" pitchFamily="34" charset="0"/>
                <a:cs typeface="Times New Roman" panose="02020603050405020304" pitchFamily="18" charset="0"/>
              </a:rPr>
              <a:t>4. Bring your legs back into a tuck position</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5. Jump up and start again</a:t>
            </a:r>
            <a:endParaRPr lang="en-GB" sz="2000" b="1" dirty="0">
              <a:solidFill>
                <a:srgbClr val="002060"/>
              </a:solidFill>
              <a:effectLst/>
              <a:latin typeface="+mj-lt"/>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4098" name="Picture 2" descr="No Time? No Bike? No Problem. | Bicycling"/>
          <p:cNvPicPr>
            <a:picLocks noChangeAspect="1" noChangeArrowheads="1"/>
          </p:cNvPicPr>
          <p:nvPr/>
        </p:nvPicPr>
        <p:blipFill rotWithShape="1">
          <a:blip r:embed="rId2">
            <a:extLst>
              <a:ext uri="{28A0092B-C50C-407E-A947-70E740481C1C}">
                <a14:useLocalDpi xmlns:a14="http://schemas.microsoft.com/office/drawing/2010/main" val="0"/>
              </a:ext>
            </a:extLst>
          </a:blip>
          <a:srcRect t="7117" b="8231"/>
          <a:stretch/>
        </p:blipFill>
        <p:spPr bwMode="auto">
          <a:xfrm>
            <a:off x="4447808" y="3590351"/>
            <a:ext cx="5216919" cy="2208104"/>
          </a:xfrm>
          <a:prstGeom prst="rect">
            <a:avLst/>
          </a:prstGeom>
          <a:noFill/>
          <a:extLst>
            <a:ext uri="{909E8E84-426E-40DD-AFC4-6F175D3DCCD1}">
              <a14:hiddenFill xmlns:a14="http://schemas.microsoft.com/office/drawing/2010/main">
                <a:solidFill>
                  <a:srgbClr val="FFFFFF"/>
                </a:solidFill>
              </a14:hiddenFill>
            </a:ext>
          </a:extLst>
        </p:spPr>
      </p:pic>
      <p:sp>
        <p:nvSpPr>
          <p:cNvPr id="3" name="Right Arrow 2"/>
          <p:cNvSpPr/>
          <p:nvPr/>
        </p:nvSpPr>
        <p:spPr>
          <a:xfrm>
            <a:off x="3317966" y="4228507"/>
            <a:ext cx="1129842" cy="5675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loud 14"/>
          <p:cNvSpPr/>
          <p:nvPr/>
        </p:nvSpPr>
        <p:spPr>
          <a:xfrm>
            <a:off x="9424306" y="4854409"/>
            <a:ext cx="2425926" cy="1802674"/>
          </a:xfrm>
          <a:prstGeom prst="cloud">
            <a:avLst/>
          </a:prstGeom>
          <a:solidFill>
            <a:srgbClr val="CCCCFF"/>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2060"/>
                </a:solidFill>
                <a:latin typeface="Calibri" panose="020F0502020204030204" pitchFamily="34" charset="0"/>
                <a:cs typeface="Calibri" panose="020F0502020204030204" pitchFamily="34" charset="0"/>
              </a:rPr>
              <a:t>Click here to upload your score to the PE department!</a:t>
            </a:r>
          </a:p>
        </p:txBody>
      </p:sp>
      <p:cxnSp>
        <p:nvCxnSpPr>
          <p:cNvPr id="17" name="Straight Arrow Connector 16"/>
          <p:cNvCxnSpPr/>
          <p:nvPr/>
        </p:nvCxnSpPr>
        <p:spPr>
          <a:xfrm flipH="1">
            <a:off x="8765177" y="6230983"/>
            <a:ext cx="751527" cy="0"/>
          </a:xfrm>
          <a:prstGeom prst="straightConnector1">
            <a:avLst/>
          </a:prstGeom>
          <a:ln w="76200">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12" name="Picture 11" descr="A close up of a logo&#10;&#10;Description automatically generated">
            <a:extLst>
              <a:ext uri="{FF2B5EF4-FFF2-40B4-BE49-F238E27FC236}">
                <a16:creationId xmlns:a16="http://schemas.microsoft.com/office/drawing/2014/main" id="{9A4DC7E6-667B-44A3-A6E5-E79E32945457}"/>
              </a:ext>
            </a:extLst>
          </p:cNvPr>
          <p:cNvPicPr>
            <a:picLocks noChangeAspect="1"/>
          </p:cNvPicPr>
          <p:nvPr/>
        </p:nvPicPr>
        <p:blipFill rotWithShape="1">
          <a:blip r:embed="rId3">
            <a:extLst>
              <a:ext uri="{28A0092B-C50C-407E-A947-70E740481C1C}">
                <a14:useLocalDpi xmlns:a14="http://schemas.microsoft.com/office/drawing/2010/main" val="0"/>
              </a:ext>
            </a:extLst>
          </a:blip>
          <a:srcRect t="8230" b="2975"/>
          <a:stretch/>
        </p:blipFill>
        <p:spPr>
          <a:xfrm>
            <a:off x="0" y="283025"/>
            <a:ext cx="1666875" cy="1440999"/>
          </a:xfrm>
          <a:prstGeom prst="rect">
            <a:avLst/>
          </a:prstGeom>
        </p:spPr>
      </p:pic>
      <p:sp>
        <p:nvSpPr>
          <p:cNvPr id="9" name="Rectangle 8">
            <a:extLst>
              <a:ext uri="{FF2B5EF4-FFF2-40B4-BE49-F238E27FC236}">
                <a16:creationId xmlns:a16="http://schemas.microsoft.com/office/drawing/2014/main" id="{81EF6A94-C6E9-4483-9AF4-F7A9F8A2BA36}"/>
              </a:ext>
            </a:extLst>
          </p:cNvPr>
          <p:cNvSpPr/>
          <p:nvPr/>
        </p:nvSpPr>
        <p:spPr>
          <a:xfrm>
            <a:off x="4780957" y="6046317"/>
            <a:ext cx="3941913" cy="369332"/>
          </a:xfrm>
          <a:prstGeom prst="rect">
            <a:avLst/>
          </a:prstGeom>
        </p:spPr>
        <p:txBody>
          <a:bodyPr wrap="none">
            <a:spAutoFit/>
          </a:bodyPr>
          <a:lstStyle/>
          <a:p>
            <a:r>
              <a:rPr lang="en-GB" dirty="0"/>
              <a:t> </a:t>
            </a:r>
            <a:r>
              <a:rPr lang="en-GB" dirty="0">
                <a:hlinkClick r:id="rId4"/>
              </a:rPr>
              <a:t>https://forms.gle/VWfGk1Qc3s4jQzsQ7</a:t>
            </a:r>
            <a:endParaRPr lang="en-GB" dirty="0"/>
          </a:p>
        </p:txBody>
      </p:sp>
    </p:spTree>
    <p:extLst>
      <p:ext uri="{BB962C8B-B14F-4D97-AF65-F5344CB8AC3E}">
        <p14:creationId xmlns:p14="http://schemas.microsoft.com/office/powerpoint/2010/main" val="2680392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1356360"/>
          </a:xfrm>
          <a:solidFill>
            <a:srgbClr val="00B0F0"/>
          </a:solidFill>
          <a:ln>
            <a:solidFill>
              <a:schemeClr val="accent1"/>
            </a:solidFill>
          </a:ln>
        </p:spPr>
        <p:txBody>
          <a:bodyPr/>
          <a:lstStyle/>
          <a:p>
            <a:pPr algn="ctr"/>
            <a:r>
              <a:rPr lang="en-GB" b="1" dirty="0">
                <a:solidFill>
                  <a:schemeClr val="tx1"/>
                </a:solidFill>
                <a:latin typeface="+mn-lt"/>
              </a:rPr>
              <a:t>Challenge 6 – Standing Long Jump</a:t>
            </a:r>
          </a:p>
        </p:txBody>
      </p:sp>
      <p:sp>
        <p:nvSpPr>
          <p:cNvPr id="7" name="Text Box 30"/>
          <p:cNvSpPr txBox="1">
            <a:spLocks noChangeArrowheads="1"/>
          </p:cNvSpPr>
          <p:nvPr/>
        </p:nvSpPr>
        <p:spPr bwMode="auto">
          <a:xfrm>
            <a:off x="352697" y="1639386"/>
            <a:ext cx="11299372" cy="19267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1. </a:t>
            </a:r>
            <a:r>
              <a:rPr lang="en-GB" sz="2000" b="1" dirty="0">
                <a:solidFill>
                  <a:srgbClr val="002060"/>
                </a:solidFill>
                <a:effectLst/>
                <a:latin typeface="+mj-lt"/>
                <a:ea typeface="Calibri" panose="020F0502020204030204" pitchFamily="34" charset="0"/>
                <a:cs typeface="Times New Roman" panose="02020603050405020304" pitchFamily="18" charset="0"/>
              </a:rPr>
              <a:t>Find a tape measure and set it up anywhere in your house or garden (as seen below in the photo)</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2. Create a start line. This could be a line of pegs, shoe, towel or item of clothing </a:t>
            </a:r>
            <a:endParaRPr lang="en-GB" sz="2000" b="1" dirty="0">
              <a:solidFill>
                <a:srgbClr val="002060"/>
              </a:solidFill>
              <a:effectLst/>
              <a:latin typeface="+mj-lt"/>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3</a:t>
            </a:r>
            <a:r>
              <a:rPr lang="en-GB" sz="2000" b="1" dirty="0">
                <a:solidFill>
                  <a:srgbClr val="002060"/>
                </a:solidFill>
                <a:latin typeface="+mj-lt"/>
                <a:ea typeface="Calibri" panose="020F0502020204030204" pitchFamily="34" charset="0"/>
                <a:cs typeface="Calibri" panose="020F0502020204030204" pitchFamily="34" charset="0"/>
              </a:rPr>
              <a:t>. </a:t>
            </a:r>
            <a:r>
              <a:rPr lang="en-GB" sz="2000" b="1" dirty="0">
                <a:solidFill>
                  <a:srgbClr val="002060"/>
                </a:solidFill>
                <a:latin typeface="+mj-lt"/>
                <a:cs typeface="Calibri" panose="020F0502020204030204" pitchFamily="34" charset="0"/>
              </a:rPr>
              <a:t>You have three attempts to see how far you can perform a STANDING long jump </a:t>
            </a:r>
          </a:p>
          <a:p>
            <a:pPr>
              <a:lnSpc>
                <a:spcPct val="107000"/>
              </a:lnSpc>
              <a:spcAft>
                <a:spcPts val="800"/>
              </a:spcAft>
            </a:pPr>
            <a:r>
              <a:rPr lang="en-GB" sz="2000" b="1" dirty="0">
                <a:solidFill>
                  <a:srgbClr val="002060"/>
                </a:solidFill>
                <a:latin typeface="+mj-lt"/>
                <a:cs typeface="Calibri" panose="020F0502020204030204" pitchFamily="34" charset="0"/>
              </a:rPr>
              <a:t>then upload your best score.</a:t>
            </a: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52697" y="3540034"/>
            <a:ext cx="3879669" cy="2926080"/>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mj-lt"/>
                <a:ea typeface="Calibri" panose="020F0502020204030204" pitchFamily="34" charset="0"/>
                <a:cs typeface="Calibri" panose="020F0502020204030204" pitchFamily="34" charset="0"/>
              </a:rPr>
              <a:t>TECHNIQUE</a:t>
            </a:r>
          </a:p>
          <a:p>
            <a:pPr>
              <a:lnSpc>
                <a:spcPct val="107000"/>
              </a:lnSpc>
              <a:spcAft>
                <a:spcPts val="800"/>
              </a:spcAft>
            </a:pPr>
            <a:br>
              <a:rPr lang="en-GB" sz="1400" b="1" dirty="0">
                <a:solidFill>
                  <a:srgbClr val="FFC000"/>
                </a:solidFill>
                <a:effectLst/>
                <a:latin typeface="+mj-lt"/>
                <a:ea typeface="Calibri" panose="020F0502020204030204" pitchFamily="34" charset="0"/>
                <a:cs typeface="Times New Roman" panose="02020603050405020304" pitchFamily="18" charset="0"/>
              </a:rPr>
            </a:br>
            <a:r>
              <a:rPr lang="en-GB" b="1" dirty="0">
                <a:solidFill>
                  <a:srgbClr val="002060"/>
                </a:solidFill>
                <a:latin typeface="+mj-lt"/>
                <a:ea typeface="Calibri" panose="020F0502020204030204" pitchFamily="34" charset="0"/>
                <a:cs typeface="Times New Roman" panose="02020603050405020304" pitchFamily="18" charset="0"/>
              </a:rPr>
              <a:t>1. Stand with both feet shoulder width apart, parallel to the start line. </a:t>
            </a:r>
          </a:p>
          <a:p>
            <a:pPr>
              <a:lnSpc>
                <a:spcPct val="107000"/>
              </a:lnSpc>
              <a:spcAft>
                <a:spcPts val="800"/>
              </a:spcAft>
            </a:pPr>
            <a:r>
              <a:rPr lang="en-GB" b="1" dirty="0">
                <a:solidFill>
                  <a:srgbClr val="002060"/>
                </a:solidFill>
                <a:effectLst/>
                <a:latin typeface="+mj-lt"/>
                <a:ea typeface="Calibri" panose="020F0502020204030204" pitchFamily="34" charset="0"/>
                <a:cs typeface="Times New Roman" panose="02020603050405020304" pitchFamily="18" charset="0"/>
              </a:rPr>
              <a:t>2. Squat deeply and swing your arms backwards.</a:t>
            </a:r>
          </a:p>
          <a:p>
            <a:pPr>
              <a:lnSpc>
                <a:spcPct val="107000"/>
              </a:lnSpc>
              <a:spcAft>
                <a:spcPts val="800"/>
              </a:spcAft>
            </a:pPr>
            <a:r>
              <a:rPr lang="en-GB" b="1" dirty="0">
                <a:solidFill>
                  <a:srgbClr val="002060"/>
                </a:solidFill>
                <a:latin typeface="+mj-lt"/>
                <a:ea typeface="Calibri" panose="020F0502020204030204" pitchFamily="34" charset="0"/>
                <a:cs typeface="Times New Roman" panose="02020603050405020304" pitchFamily="18" charset="0"/>
              </a:rPr>
              <a:t>3. Jump from 2 feet and land on 2 feet.</a:t>
            </a:r>
          </a:p>
          <a:p>
            <a:pPr>
              <a:lnSpc>
                <a:spcPct val="107000"/>
              </a:lnSpc>
              <a:spcAft>
                <a:spcPts val="800"/>
              </a:spcAft>
            </a:pPr>
            <a:r>
              <a:rPr lang="en-GB" b="1" dirty="0">
                <a:solidFill>
                  <a:srgbClr val="002060"/>
                </a:solidFill>
                <a:latin typeface="+mj-lt"/>
                <a:ea typeface="Calibri" panose="020F0502020204030204" pitchFamily="34" charset="0"/>
                <a:cs typeface="Times New Roman" panose="02020603050405020304" pitchFamily="18" charset="0"/>
              </a:rPr>
              <a:t>4. Measure from behind your heal.</a:t>
            </a: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9" name="Picture 8" descr="IMG_7667[3171]"/>
          <p:cNvPicPr/>
          <p:nvPr/>
        </p:nvPicPr>
        <p:blipFill>
          <a:blip r:embed="rId2" cstate="print">
            <a:extLst>
              <a:ext uri="{28A0092B-C50C-407E-A947-70E740481C1C}">
                <a14:useLocalDpi xmlns:a14="http://schemas.microsoft.com/office/drawing/2010/main" val="0"/>
              </a:ext>
            </a:extLst>
          </a:blip>
          <a:srcRect l="17172" t="21751"/>
          <a:stretch>
            <a:fillRect/>
          </a:stretch>
        </p:blipFill>
        <p:spPr bwMode="auto">
          <a:xfrm>
            <a:off x="9461319" y="2182968"/>
            <a:ext cx="2190750" cy="1552575"/>
          </a:xfrm>
          <a:prstGeom prst="rect">
            <a:avLst/>
          </a:prstGeom>
          <a:noFill/>
          <a:ln>
            <a:noFill/>
          </a:ln>
          <a:effectLst/>
        </p:spPr>
      </p:pic>
      <p:pic>
        <p:nvPicPr>
          <p:cNvPr id="2050" name="Picture 2" descr="standing long jump - YATE &amp; DISTRICT ATHLETIC CLUB"/>
          <p:cNvPicPr>
            <a:picLocks noChangeAspect="1" noChangeArrowheads="1"/>
          </p:cNvPicPr>
          <p:nvPr/>
        </p:nvPicPr>
        <p:blipFill rotWithShape="1">
          <a:blip r:embed="rId3">
            <a:extLst>
              <a:ext uri="{28A0092B-C50C-407E-A947-70E740481C1C}">
                <a14:useLocalDpi xmlns:a14="http://schemas.microsoft.com/office/drawing/2010/main" val="0"/>
              </a:ext>
            </a:extLst>
          </a:blip>
          <a:srcRect t="26743" b="28412"/>
          <a:stretch/>
        </p:blipFill>
        <p:spPr bwMode="auto">
          <a:xfrm>
            <a:off x="4500567" y="3533685"/>
            <a:ext cx="4747935" cy="2129245"/>
          </a:xfrm>
          <a:prstGeom prst="rect">
            <a:avLst/>
          </a:prstGeom>
          <a:noFill/>
          <a:extLst>
            <a:ext uri="{909E8E84-426E-40DD-AFC4-6F175D3DCCD1}">
              <a14:hiddenFill xmlns:a14="http://schemas.microsoft.com/office/drawing/2010/main">
                <a:solidFill>
                  <a:srgbClr val="FFFFFF"/>
                </a:solidFill>
              </a14:hiddenFill>
            </a:ext>
          </a:extLst>
        </p:spPr>
      </p:pic>
      <p:sp>
        <p:nvSpPr>
          <p:cNvPr id="3" name="Right Arrow 2"/>
          <p:cNvSpPr/>
          <p:nvPr/>
        </p:nvSpPr>
        <p:spPr>
          <a:xfrm>
            <a:off x="3389810" y="4405770"/>
            <a:ext cx="1345475" cy="5675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Cloud 9"/>
          <p:cNvSpPr/>
          <p:nvPr/>
        </p:nvSpPr>
        <p:spPr>
          <a:xfrm>
            <a:off x="9424306" y="4854409"/>
            <a:ext cx="2425926" cy="1802674"/>
          </a:xfrm>
          <a:prstGeom prst="cloud">
            <a:avLst/>
          </a:prstGeom>
          <a:solidFill>
            <a:srgbClr val="CCCCFF"/>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2060"/>
                </a:solidFill>
                <a:latin typeface="Calibri" panose="020F0502020204030204" pitchFamily="34" charset="0"/>
                <a:cs typeface="Calibri" panose="020F0502020204030204" pitchFamily="34" charset="0"/>
              </a:rPr>
              <a:t>Click here to upload your score to the PE department!</a:t>
            </a:r>
          </a:p>
        </p:txBody>
      </p:sp>
      <p:cxnSp>
        <p:nvCxnSpPr>
          <p:cNvPr id="16" name="Straight Arrow Connector 15"/>
          <p:cNvCxnSpPr/>
          <p:nvPr/>
        </p:nvCxnSpPr>
        <p:spPr>
          <a:xfrm flipH="1">
            <a:off x="8765177" y="6230983"/>
            <a:ext cx="751527" cy="0"/>
          </a:xfrm>
          <a:prstGeom prst="straightConnector1">
            <a:avLst/>
          </a:prstGeom>
          <a:ln w="76200">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11" name="Picture 10" descr="A close up of a logo&#10;&#10;Description automatically generated">
            <a:extLst>
              <a:ext uri="{FF2B5EF4-FFF2-40B4-BE49-F238E27FC236}">
                <a16:creationId xmlns:a16="http://schemas.microsoft.com/office/drawing/2014/main" id="{860E4995-2961-4E5E-B11F-E5699B516747}"/>
              </a:ext>
            </a:extLst>
          </p:cNvPr>
          <p:cNvPicPr>
            <a:picLocks noChangeAspect="1"/>
          </p:cNvPicPr>
          <p:nvPr/>
        </p:nvPicPr>
        <p:blipFill rotWithShape="1">
          <a:blip r:embed="rId4">
            <a:extLst>
              <a:ext uri="{28A0092B-C50C-407E-A947-70E740481C1C}">
                <a14:useLocalDpi xmlns:a14="http://schemas.microsoft.com/office/drawing/2010/main" val="0"/>
              </a:ext>
            </a:extLst>
          </a:blip>
          <a:srcRect t="8230" b="2975"/>
          <a:stretch/>
        </p:blipFill>
        <p:spPr>
          <a:xfrm>
            <a:off x="0" y="283025"/>
            <a:ext cx="1666875" cy="1440999"/>
          </a:xfrm>
          <a:prstGeom prst="rect">
            <a:avLst/>
          </a:prstGeom>
        </p:spPr>
      </p:pic>
      <p:sp>
        <p:nvSpPr>
          <p:cNvPr id="12" name="Rectangle 11">
            <a:extLst>
              <a:ext uri="{FF2B5EF4-FFF2-40B4-BE49-F238E27FC236}">
                <a16:creationId xmlns:a16="http://schemas.microsoft.com/office/drawing/2014/main" id="{08DF839A-EDD0-41F6-BF2D-821AD5F4FECC}"/>
              </a:ext>
            </a:extLst>
          </p:cNvPr>
          <p:cNvSpPr/>
          <p:nvPr/>
        </p:nvSpPr>
        <p:spPr>
          <a:xfrm>
            <a:off x="4626810" y="6096782"/>
            <a:ext cx="4118884" cy="369332"/>
          </a:xfrm>
          <a:prstGeom prst="rect">
            <a:avLst/>
          </a:prstGeom>
        </p:spPr>
        <p:txBody>
          <a:bodyPr wrap="none">
            <a:spAutoFit/>
          </a:bodyPr>
          <a:lstStyle/>
          <a:p>
            <a:r>
              <a:rPr lang="en-GB" dirty="0">
                <a:hlinkClick r:id="rId5"/>
              </a:rPr>
              <a:t>https://forms.gle/tHMg7beHULGTWs9G6</a:t>
            </a:r>
            <a:r>
              <a:rPr lang="en-GB" dirty="0"/>
              <a:t> </a:t>
            </a:r>
          </a:p>
        </p:txBody>
      </p:sp>
    </p:spTree>
    <p:extLst>
      <p:ext uri="{BB962C8B-B14F-4D97-AF65-F5344CB8AC3E}">
        <p14:creationId xmlns:p14="http://schemas.microsoft.com/office/powerpoint/2010/main" val="3826666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1356360"/>
          </a:xfrm>
          <a:solidFill>
            <a:srgbClr val="00B0F0"/>
          </a:solidFill>
          <a:ln>
            <a:solidFill>
              <a:schemeClr val="accent1"/>
            </a:solidFill>
          </a:ln>
        </p:spPr>
        <p:txBody>
          <a:bodyPr/>
          <a:lstStyle/>
          <a:p>
            <a:pPr algn="ctr"/>
            <a:r>
              <a:rPr lang="en-GB" b="1" dirty="0">
                <a:solidFill>
                  <a:schemeClr val="tx1"/>
                </a:solidFill>
              </a:rPr>
              <a:t>Challenge 7 – Stork Stand Balance</a:t>
            </a:r>
          </a:p>
        </p:txBody>
      </p:sp>
      <p:sp>
        <p:nvSpPr>
          <p:cNvPr id="7" name="Text Box 30"/>
          <p:cNvSpPr txBox="1">
            <a:spLocks noChangeArrowheads="1"/>
          </p:cNvSpPr>
          <p:nvPr/>
        </p:nvSpPr>
        <p:spPr bwMode="auto">
          <a:xfrm>
            <a:off x="352697" y="1639386"/>
            <a:ext cx="11299372" cy="19267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07000"/>
              </a:lnSpc>
              <a:spcAft>
                <a:spcPts val="800"/>
              </a:spcAft>
            </a:pPr>
            <a:br>
              <a:rPr lang="en-GB" sz="1400" b="1" dirty="0">
                <a:solidFill>
                  <a:srgbClr val="FFC000"/>
                </a:solidFill>
                <a:effectLst/>
                <a:latin typeface="+mj-lt"/>
                <a:ea typeface="Calibri" panose="020F0502020204030204" pitchFamily="34" charset="0"/>
                <a:cs typeface="Times New Roman" panose="02020603050405020304" pitchFamily="18" charset="0"/>
              </a:rPr>
            </a:br>
            <a:r>
              <a:rPr lang="en-GB" sz="2000" b="1" dirty="0">
                <a:solidFill>
                  <a:srgbClr val="002060"/>
                </a:solidFill>
                <a:latin typeface="+mj-lt"/>
                <a:ea typeface="Calibri" panose="020F0502020204030204" pitchFamily="34" charset="0"/>
                <a:cs typeface="Times New Roman" panose="02020603050405020304" pitchFamily="18" charset="0"/>
              </a:rPr>
              <a:t>1. Create </a:t>
            </a:r>
            <a:r>
              <a:rPr lang="en-GB" sz="2000" b="1" dirty="0">
                <a:solidFill>
                  <a:srgbClr val="002060"/>
                </a:solidFill>
                <a:latin typeface="+mj-lt"/>
                <a:ea typeface="Calibri" panose="020F0502020204030204" pitchFamily="34" charset="0"/>
                <a:cs typeface="Calibri" panose="020F0502020204030204" pitchFamily="34" charset="0"/>
              </a:rPr>
              <a:t>the Stork Stand balance position shown below</a:t>
            </a:r>
          </a:p>
          <a:p>
            <a:pPr>
              <a:lnSpc>
                <a:spcPct val="107000"/>
              </a:lnSpc>
              <a:spcAft>
                <a:spcPts val="800"/>
              </a:spcAft>
            </a:pPr>
            <a:r>
              <a:rPr lang="en-GB" sz="2000" b="1" dirty="0">
                <a:solidFill>
                  <a:srgbClr val="002060"/>
                </a:solidFill>
                <a:latin typeface="+mj-lt"/>
                <a:cs typeface="Calibri" panose="020F0502020204030204" pitchFamily="34" charset="0"/>
              </a:rPr>
              <a:t>2. Time how long you can maintain this position until you become imbalanced and fall over</a:t>
            </a:r>
          </a:p>
          <a:p>
            <a:pPr>
              <a:lnSpc>
                <a:spcPct val="107000"/>
              </a:lnSpc>
              <a:spcAft>
                <a:spcPts val="800"/>
              </a:spcAft>
            </a:pPr>
            <a:r>
              <a:rPr lang="en-GB" sz="2000" b="1" dirty="0">
                <a:solidFill>
                  <a:srgbClr val="002060"/>
                </a:solidFill>
                <a:latin typeface="+mj-lt"/>
                <a:cs typeface="Calibri" panose="020F0502020204030204" pitchFamily="34" charset="0"/>
              </a:rPr>
              <a:t>3. Whatever time you get to, will be your score.</a:t>
            </a:r>
          </a:p>
        </p:txBody>
      </p:sp>
      <p:sp>
        <p:nvSpPr>
          <p:cNvPr id="8" name="Text Box 30"/>
          <p:cNvSpPr txBox="1">
            <a:spLocks noChangeArrowheads="1"/>
          </p:cNvSpPr>
          <p:nvPr/>
        </p:nvSpPr>
        <p:spPr bwMode="auto">
          <a:xfrm>
            <a:off x="352697" y="3540034"/>
            <a:ext cx="3879669" cy="2926080"/>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mj-lt"/>
                <a:ea typeface="Calibri" panose="020F0502020204030204" pitchFamily="34" charset="0"/>
                <a:cs typeface="Calibri" panose="020F0502020204030204" pitchFamily="34" charset="0"/>
              </a:rPr>
              <a:t>TECHNIQUE</a:t>
            </a:r>
          </a:p>
          <a:p>
            <a:pPr>
              <a:lnSpc>
                <a:spcPct val="107000"/>
              </a:lnSpc>
              <a:spcAft>
                <a:spcPts val="800"/>
              </a:spcAft>
            </a:pPr>
            <a:br>
              <a:rPr lang="en-GB" sz="2000" b="1" dirty="0">
                <a:solidFill>
                  <a:srgbClr val="FFC000"/>
                </a:solidFill>
                <a:effectLst/>
                <a:latin typeface="+mj-lt"/>
                <a:ea typeface="Calibri" panose="020F0502020204030204" pitchFamily="34" charset="0"/>
                <a:cs typeface="Times New Roman" panose="02020603050405020304" pitchFamily="18" charset="0"/>
              </a:rPr>
            </a:br>
            <a:r>
              <a:rPr lang="en-GB" sz="2000" b="1" dirty="0">
                <a:solidFill>
                  <a:srgbClr val="002060"/>
                </a:solidFill>
                <a:latin typeface="+mj-lt"/>
                <a:ea typeface="Calibri" panose="020F0502020204030204" pitchFamily="34" charset="0"/>
                <a:cs typeface="Times New Roman" panose="02020603050405020304" pitchFamily="18" charset="0"/>
              </a:rPr>
              <a:t>1. Stand with hands on hips</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2. Place the sole of one foot against the side of the kneecap on the other leg</a:t>
            </a:r>
          </a:p>
          <a:p>
            <a:pPr>
              <a:lnSpc>
                <a:spcPct val="107000"/>
              </a:lnSpc>
              <a:spcAft>
                <a:spcPts val="800"/>
              </a:spcAft>
            </a:pPr>
            <a:r>
              <a:rPr lang="en-GB" sz="2000" b="1" dirty="0">
                <a:solidFill>
                  <a:srgbClr val="002060"/>
                </a:solidFill>
                <a:latin typeface="+mj-lt"/>
                <a:ea typeface="Calibri" panose="020F0502020204030204" pitchFamily="34" charset="0"/>
                <a:cs typeface="Times New Roman" panose="02020603050405020304" pitchFamily="18" charset="0"/>
              </a:rPr>
              <a:t>3. Look straight ahead and focus on one point</a:t>
            </a: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 name="Right Arrow 2"/>
          <p:cNvSpPr/>
          <p:nvPr/>
        </p:nvSpPr>
        <p:spPr>
          <a:xfrm>
            <a:off x="3559628" y="4121975"/>
            <a:ext cx="1345475" cy="56759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Cloud 13"/>
          <p:cNvSpPr/>
          <p:nvPr/>
        </p:nvSpPr>
        <p:spPr>
          <a:xfrm>
            <a:off x="9424306" y="4854409"/>
            <a:ext cx="2425926" cy="1802674"/>
          </a:xfrm>
          <a:prstGeom prst="cloud">
            <a:avLst/>
          </a:prstGeom>
          <a:solidFill>
            <a:srgbClr val="CCCCFF"/>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002060"/>
                </a:solidFill>
                <a:latin typeface="Calibri" panose="020F0502020204030204" pitchFamily="34" charset="0"/>
                <a:cs typeface="Calibri" panose="020F0502020204030204" pitchFamily="34" charset="0"/>
              </a:rPr>
              <a:t>Click here to upload your score to the PE department!</a:t>
            </a:r>
          </a:p>
        </p:txBody>
      </p:sp>
      <p:cxnSp>
        <p:nvCxnSpPr>
          <p:cNvPr id="16" name="Straight Arrow Connector 15"/>
          <p:cNvCxnSpPr/>
          <p:nvPr/>
        </p:nvCxnSpPr>
        <p:spPr>
          <a:xfrm flipH="1">
            <a:off x="8765177" y="6230983"/>
            <a:ext cx="751527" cy="0"/>
          </a:xfrm>
          <a:prstGeom prst="straightConnector1">
            <a:avLst/>
          </a:prstGeom>
          <a:ln w="76200">
            <a:solidFill>
              <a:srgbClr val="002060"/>
            </a:solidFill>
            <a:tailEnd type="triangle"/>
          </a:ln>
        </p:spPr>
        <p:style>
          <a:lnRef idx="1">
            <a:schemeClr val="accent1"/>
          </a:lnRef>
          <a:fillRef idx="0">
            <a:schemeClr val="accent1"/>
          </a:fillRef>
          <a:effectRef idx="0">
            <a:schemeClr val="accent1"/>
          </a:effectRef>
          <a:fontRef idx="minor">
            <a:schemeClr val="tx1"/>
          </a:fontRef>
        </p:style>
      </p:cxnSp>
      <p:pic>
        <p:nvPicPr>
          <p:cNvPr id="10" name="Picture 9" descr="A picture containing text&#10;&#10;Description automatically generated">
            <a:extLst>
              <a:ext uri="{FF2B5EF4-FFF2-40B4-BE49-F238E27FC236}">
                <a16:creationId xmlns:a16="http://schemas.microsoft.com/office/drawing/2014/main" id="{5E29D4C4-CD50-4CCC-9246-7E263D1542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8772" y="2709133"/>
            <a:ext cx="2984320" cy="3357360"/>
          </a:xfrm>
          <a:prstGeom prst="rect">
            <a:avLst/>
          </a:prstGeom>
        </p:spPr>
      </p:pic>
      <p:pic>
        <p:nvPicPr>
          <p:cNvPr id="15" name="Picture 14" descr="A close up of a logo&#10;&#10;Description automatically generated">
            <a:extLst>
              <a:ext uri="{FF2B5EF4-FFF2-40B4-BE49-F238E27FC236}">
                <a16:creationId xmlns:a16="http://schemas.microsoft.com/office/drawing/2014/main" id="{113988FF-1FF1-43C3-8BC8-2EDF76C23B11}"/>
              </a:ext>
            </a:extLst>
          </p:cNvPr>
          <p:cNvPicPr>
            <a:picLocks noChangeAspect="1"/>
          </p:cNvPicPr>
          <p:nvPr/>
        </p:nvPicPr>
        <p:blipFill rotWithShape="1">
          <a:blip r:embed="rId3">
            <a:extLst>
              <a:ext uri="{28A0092B-C50C-407E-A947-70E740481C1C}">
                <a14:useLocalDpi xmlns:a14="http://schemas.microsoft.com/office/drawing/2010/main" val="0"/>
              </a:ext>
            </a:extLst>
          </a:blip>
          <a:srcRect t="8230" b="2975"/>
          <a:stretch/>
        </p:blipFill>
        <p:spPr>
          <a:xfrm>
            <a:off x="0" y="283025"/>
            <a:ext cx="1666875" cy="1440999"/>
          </a:xfrm>
          <a:prstGeom prst="rect">
            <a:avLst/>
          </a:prstGeom>
        </p:spPr>
      </p:pic>
      <p:sp>
        <p:nvSpPr>
          <p:cNvPr id="11" name="Rectangle 10">
            <a:extLst>
              <a:ext uri="{FF2B5EF4-FFF2-40B4-BE49-F238E27FC236}">
                <a16:creationId xmlns:a16="http://schemas.microsoft.com/office/drawing/2014/main" id="{C2AF3884-B49E-4211-B266-CE1D73CDA2D9}"/>
              </a:ext>
            </a:extLst>
          </p:cNvPr>
          <p:cNvSpPr/>
          <p:nvPr/>
        </p:nvSpPr>
        <p:spPr>
          <a:xfrm>
            <a:off x="4615932" y="6147773"/>
            <a:ext cx="3887859" cy="369332"/>
          </a:xfrm>
          <a:prstGeom prst="rect">
            <a:avLst/>
          </a:prstGeom>
        </p:spPr>
        <p:txBody>
          <a:bodyPr wrap="none">
            <a:spAutoFit/>
          </a:bodyPr>
          <a:lstStyle/>
          <a:p>
            <a:r>
              <a:rPr lang="en-GB" dirty="0">
                <a:hlinkClick r:id="rId4"/>
              </a:rPr>
              <a:t>https://forms.gle/vc2Vn7cP7HtArMbJ9</a:t>
            </a:r>
            <a:r>
              <a:rPr lang="en-GB" dirty="0"/>
              <a:t> </a:t>
            </a:r>
          </a:p>
        </p:txBody>
      </p:sp>
    </p:spTree>
    <p:extLst>
      <p:ext uri="{BB962C8B-B14F-4D97-AF65-F5344CB8AC3E}">
        <p14:creationId xmlns:p14="http://schemas.microsoft.com/office/powerpoint/2010/main" val="5943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2" descr="Degree Classification Has Become Less Important For Employers ...">
            <a:extLst>
              <a:ext uri="{FF2B5EF4-FFF2-40B4-BE49-F238E27FC236}">
                <a16:creationId xmlns:a16="http://schemas.microsoft.com/office/drawing/2014/main" id="{E40B2806-4868-4C45-A9EA-5A086208C24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3846836" y="566609"/>
            <a:ext cx="2540643" cy="25406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4" descr="i.pinimg.com/originals/41/36/16/41361625cc44df0...">
            <a:extLst>
              <a:ext uri="{FF2B5EF4-FFF2-40B4-BE49-F238E27FC236}">
                <a16:creationId xmlns:a16="http://schemas.microsoft.com/office/drawing/2014/main" id="{D9C865F9-ED42-4A74-A57B-9ED3A67FFD8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944677" y="3746501"/>
            <a:ext cx="1972289" cy="2544890"/>
          </a:xfrm>
          <a:prstGeom prst="rect">
            <a:avLst/>
          </a:prstGeom>
          <a:noFill/>
          <a:extLst>
            <a:ext uri="{909E8E84-426E-40DD-AFC4-6F175D3DCCD1}">
              <a14:hiddenFill xmlns:a14="http://schemas.microsoft.com/office/drawing/2010/main">
                <a:solidFill>
                  <a:srgbClr val="FFFFFF"/>
                </a:solidFill>
              </a14:hiddenFill>
            </a:ext>
          </a:extLst>
        </p:spPr>
      </p:pic>
      <p:sp>
        <p:nvSpPr>
          <p:cNvPr id="14" name="Freeform: Shape 13">
            <a:extLst>
              <a:ext uri="{FF2B5EF4-FFF2-40B4-BE49-F238E27FC236}">
                <a16:creationId xmlns:a16="http://schemas.microsoft.com/office/drawing/2014/main" id="{40996378-98B9-4F3A-9BD5-D71A617AD9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5360" y="1248157"/>
            <a:ext cx="4979816" cy="4361685"/>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solidFill>
            <a:schemeClr val="tx1"/>
          </a:solidFill>
          <a:ln w="508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16" name="Straight Connector 15">
            <a:extLst>
              <a:ext uri="{FF2B5EF4-FFF2-40B4-BE49-F238E27FC236}">
                <a16:creationId xmlns:a16="http://schemas.microsoft.com/office/drawing/2014/main" id="{0825E110-0C82-46B4-B14F-14FEDF8C2A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3429000"/>
            <a:ext cx="671536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37FF09F-1F54-46D1-B139-16AD435BD26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flipH="1">
            <a:off x="106103" y="3429001"/>
            <a:ext cx="6858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07C2E9D-D4A6-424E-AD9D-F81456FA345B}"/>
              </a:ext>
            </a:extLst>
          </p:cNvPr>
          <p:cNvSpPr>
            <a:spLocks noGrp="1"/>
          </p:cNvSpPr>
          <p:nvPr>
            <p:ph idx="1"/>
          </p:nvPr>
        </p:nvSpPr>
        <p:spPr>
          <a:xfrm>
            <a:off x="6699211" y="437842"/>
            <a:ext cx="5298017" cy="5982313"/>
          </a:xfrm>
          <a:solidFill>
            <a:schemeClr val="bg1">
              <a:lumMod val="75000"/>
            </a:schemeClr>
          </a:solidFill>
        </p:spPr>
        <p:txBody>
          <a:bodyPr anchor="t">
            <a:noAutofit/>
          </a:bodyPr>
          <a:lstStyle/>
          <a:p>
            <a:pPr marL="0" indent="0">
              <a:buNone/>
            </a:pPr>
            <a:r>
              <a:rPr lang="en-GB" sz="1600" dirty="0"/>
              <a:t>How points will be awarded.</a:t>
            </a:r>
          </a:p>
          <a:p>
            <a:pPr marL="0" indent="0">
              <a:buNone/>
            </a:pPr>
            <a:endParaRPr lang="en-GB" sz="1600" dirty="0"/>
          </a:p>
          <a:p>
            <a:pPr marL="0" indent="0">
              <a:buNone/>
            </a:pPr>
            <a:r>
              <a:rPr lang="en-GB" sz="1600" dirty="0"/>
              <a:t>The maximum points for winning each event will be 10  Points.</a:t>
            </a:r>
          </a:p>
          <a:p>
            <a:pPr marL="0" indent="0">
              <a:buNone/>
            </a:pPr>
            <a:r>
              <a:rPr lang="en-GB" sz="1600" dirty="0"/>
              <a:t>The following applies for every challenge in each year group.</a:t>
            </a:r>
          </a:p>
          <a:p>
            <a:pPr marL="0" indent="0">
              <a:buNone/>
            </a:pPr>
            <a:endParaRPr lang="en-GB" sz="1600" dirty="0"/>
          </a:p>
          <a:p>
            <a:pPr marL="0" indent="0">
              <a:buNone/>
            </a:pPr>
            <a:r>
              <a:rPr lang="en-GB" sz="1600" dirty="0"/>
              <a:t>1</a:t>
            </a:r>
            <a:r>
              <a:rPr lang="en-GB" sz="1600" baseline="30000" dirty="0"/>
              <a:t>st</a:t>
            </a:r>
            <a:r>
              <a:rPr lang="en-GB" sz="1600" dirty="0"/>
              <a:t> = 10 points</a:t>
            </a:r>
          </a:p>
          <a:p>
            <a:pPr marL="0" indent="0">
              <a:buNone/>
            </a:pPr>
            <a:r>
              <a:rPr lang="en-GB" sz="1600" dirty="0"/>
              <a:t>2</a:t>
            </a:r>
            <a:r>
              <a:rPr lang="en-GB" sz="1600" baseline="30000" dirty="0"/>
              <a:t>nd</a:t>
            </a:r>
            <a:r>
              <a:rPr lang="en-GB" sz="1600" dirty="0"/>
              <a:t> = 8 points</a:t>
            </a:r>
          </a:p>
          <a:p>
            <a:pPr marL="0" indent="0">
              <a:buNone/>
            </a:pPr>
            <a:r>
              <a:rPr lang="en-GB" sz="1600" dirty="0"/>
              <a:t>3</a:t>
            </a:r>
            <a:r>
              <a:rPr lang="en-GB" sz="1600" baseline="30000" dirty="0"/>
              <a:t>rd</a:t>
            </a:r>
            <a:r>
              <a:rPr lang="en-GB" sz="1600" dirty="0"/>
              <a:t> = 6 points</a:t>
            </a:r>
          </a:p>
          <a:p>
            <a:pPr marL="0" indent="0">
              <a:buNone/>
            </a:pPr>
            <a:r>
              <a:rPr lang="en-GB" sz="1600" dirty="0"/>
              <a:t>4</a:t>
            </a:r>
            <a:r>
              <a:rPr lang="en-GB" sz="1600" baseline="30000" dirty="0"/>
              <a:t>th</a:t>
            </a:r>
            <a:r>
              <a:rPr lang="en-GB" sz="1600" dirty="0"/>
              <a:t> = 4 points</a:t>
            </a:r>
          </a:p>
          <a:p>
            <a:pPr marL="0" indent="0">
              <a:buNone/>
            </a:pPr>
            <a:r>
              <a:rPr lang="en-GB" sz="1600" dirty="0"/>
              <a:t>5</a:t>
            </a:r>
            <a:r>
              <a:rPr lang="en-GB" sz="1600" baseline="30000" dirty="0"/>
              <a:t>th</a:t>
            </a:r>
            <a:r>
              <a:rPr lang="en-GB" sz="1600" dirty="0"/>
              <a:t> = 2 points</a:t>
            </a:r>
          </a:p>
          <a:p>
            <a:pPr marL="0" indent="0">
              <a:buNone/>
            </a:pPr>
            <a:endParaRPr lang="en-GB" sz="1600" dirty="0"/>
          </a:p>
          <a:p>
            <a:pPr marL="0" indent="0">
              <a:buNone/>
            </a:pPr>
            <a:r>
              <a:rPr lang="en-GB" sz="1600" dirty="0"/>
              <a:t>All other entrants will receive 1 point.</a:t>
            </a:r>
          </a:p>
          <a:p>
            <a:pPr marL="0" indent="0">
              <a:buNone/>
            </a:pPr>
            <a:endParaRPr lang="en-GB" sz="1600" dirty="0"/>
          </a:p>
          <a:p>
            <a:pPr marL="0" indent="0">
              <a:buNone/>
            </a:pPr>
            <a:r>
              <a:rPr lang="en-GB" sz="3200" dirty="0"/>
              <a:t>Remember we will also award individual prizes.</a:t>
            </a:r>
            <a:endParaRPr lang="en-GB" sz="1600" dirty="0"/>
          </a:p>
          <a:p>
            <a:pPr marL="0" indent="0">
              <a:buNone/>
            </a:pPr>
            <a:r>
              <a:rPr lang="en-GB" sz="1200" dirty="0"/>
              <a:t>Thanks to Aldridge School for their idea.  </a:t>
            </a:r>
          </a:p>
        </p:txBody>
      </p:sp>
    </p:spTree>
    <p:extLst>
      <p:ext uri="{BB962C8B-B14F-4D97-AF65-F5344CB8AC3E}">
        <p14:creationId xmlns:p14="http://schemas.microsoft.com/office/powerpoint/2010/main" val="11842795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1110</TotalTime>
  <Words>1459</Words>
  <Application>Microsoft Macintosh PowerPoint</Application>
  <PresentationFormat>Widescreen</PresentationFormat>
  <Paragraphs>135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Welcome to the Woodbrook Vale Virtual Sports Day!  Monday 6th July until Friday 10th July, 3pm. </vt:lpstr>
      <vt:lpstr> </vt:lpstr>
      <vt:lpstr>Before you take part in the physical challenges!</vt:lpstr>
      <vt:lpstr>Challenge 1 – How many kick ups?</vt:lpstr>
      <vt:lpstr>Challenge 2 – 1 minute Sit Ups </vt:lpstr>
      <vt:lpstr>Challenge 3 – Speed Bounce</vt:lpstr>
      <vt:lpstr>Challenge 4 – 1.5 km  Run</vt:lpstr>
      <vt:lpstr>Challenge 5 – Burpees </vt:lpstr>
      <vt:lpstr>Challenge 6 – Standing Long Jump</vt:lpstr>
      <vt:lpstr>Challenge 7 – Stork Stand Balance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Cafferky</dc:creator>
  <cp:lastModifiedBy>Mr I. Smith</cp:lastModifiedBy>
  <cp:revision>21</cp:revision>
  <dcterms:created xsi:type="dcterms:W3CDTF">2020-06-23T09:38:25Z</dcterms:created>
  <dcterms:modified xsi:type="dcterms:W3CDTF">2020-07-03T09:34:56Z</dcterms:modified>
</cp:coreProperties>
</file>